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8" r:id="rId2"/>
    <p:sldId id="264" r:id="rId3"/>
    <p:sldId id="272" r:id="rId4"/>
    <p:sldId id="288" r:id="rId5"/>
    <p:sldId id="28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san Patterson" initials="S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974CB-DEF2-4C5D-B99C-E0A61FF6BE55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B2162-595C-476A-9FC0-6E708AE7A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1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7A0E5-AC3F-42E9-80E3-48AD357341A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 Achievement</a:t>
            </a:r>
          </a:p>
          <a:p>
            <a:r>
              <a:rPr lang="en-US" dirty="0" smtClean="0"/>
              <a:t>Student Progress</a:t>
            </a:r>
          </a:p>
          <a:p>
            <a:r>
              <a:rPr lang="en-US" dirty="0" smtClean="0"/>
              <a:t>Closing Performance Gaps</a:t>
            </a:r>
          </a:p>
          <a:p>
            <a:r>
              <a:rPr lang="en-US" dirty="0" smtClean="0"/>
              <a:t>Post secondary</a:t>
            </a:r>
          </a:p>
          <a:p>
            <a:r>
              <a:rPr lang="en-US" dirty="0"/>
              <a:t>following indicators – percentages of students: earning business/industry certification/license, completing a coherent sequence of career and technical courses, completing dual credit courses or articulated postsecondary courses, achieving College Readiness Benchmarks or equivalent on the PSAT, SAT, ACT or ACT-Plan, and receiving college credit on an AP or IB exam. Also, the “Exemplary” and “Recognized” distinction designation labels are removed. 39.203 is limited to </a:t>
            </a:r>
          </a:p>
          <a:p>
            <a:r>
              <a:rPr lang="en-US" dirty="0"/>
              <a:t>129 </a:t>
            </a:r>
          </a:p>
          <a:p>
            <a:r>
              <a:rPr lang="en-US" dirty="0"/>
              <a:t>academic achievement in English language arts, mathematics, science, and social studies. Distinction designations assigned by TEA in fine arts, physical education, 21</a:t>
            </a:r>
            <a:r>
              <a:rPr lang="en-US" baseline="30000" dirty="0"/>
              <a:t>st </a:t>
            </a:r>
            <a:r>
              <a:rPr lang="en-US" dirty="0"/>
              <a:t>Century Workforce Development program, and second language acquisition are removed.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4B93B-E886-402E-ACBA-C668087709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99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50">
              <a:defRPr/>
            </a:pPr>
            <a:r>
              <a:rPr lang="en-US" dirty="0">
                <a:solidFill>
                  <a:prstClr val="black"/>
                </a:solidFill>
              </a:rPr>
              <a:t>Section 10</a:t>
            </a:r>
          </a:p>
          <a:p>
            <a:pPr defTabSz="914350">
              <a:defRPr/>
            </a:pPr>
            <a:endParaRPr lang="en-US" dirty="0">
              <a:solidFill>
                <a:prstClr val="black"/>
              </a:solidFill>
            </a:endParaRPr>
          </a:p>
          <a:p>
            <a:pPr defTabSz="914350">
              <a:defRPr/>
            </a:pPr>
            <a:r>
              <a:rPr lang="en-US" dirty="0">
                <a:solidFill>
                  <a:prstClr val="black"/>
                </a:solidFill>
              </a:rPr>
              <a:t>Note that a student who satisfies the TSI college readiness benchmarks also satisfy the EOC for that course and is not required to take the EOC.</a:t>
            </a:r>
          </a:p>
          <a:p>
            <a:pPr defTabSz="914350">
              <a:defRPr/>
            </a:pPr>
            <a:r>
              <a:rPr lang="en-US" dirty="0">
                <a:solidFill>
                  <a:prstClr val="black"/>
                </a:solidFill>
              </a:rPr>
              <a:t>A student who does not perform satisfactorily on the PSAT or the ACT-Plan is required to take the EOC</a:t>
            </a:r>
          </a:p>
          <a:p>
            <a:pPr defTabSz="914350">
              <a:defRPr/>
            </a:pPr>
            <a:r>
              <a:rPr lang="en-US" dirty="0">
                <a:solidFill>
                  <a:prstClr val="black"/>
                </a:solidFill>
              </a:rPr>
              <a:t>Pages 8-11 of enrolled version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DDACC-542A-4C08-AF98-BB7A0DD81DBF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TEC Updates HB5 - 83rd Regular Session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68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985A854-38CD-4043-B0F9-2F9A02B2B5B1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63BECE4-D1BF-417E-823C-8E7AD1291E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057400"/>
            <a:ext cx="80010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HB 5</a:t>
            </a:r>
            <a:br>
              <a:rPr lang="en-US" dirty="0" smtClean="0"/>
            </a:br>
            <a:r>
              <a:rPr lang="en-US" sz="2700" dirty="0" smtClean="0"/>
              <a:t>the math perspective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5638800" y="4953000"/>
            <a:ext cx="2525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ESC Region 11</a:t>
            </a:r>
          </a:p>
          <a:p>
            <a:r>
              <a:rPr lang="en-US" sz="2400" dirty="0" smtClean="0"/>
              <a:t>March 2014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562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76200" y="228600"/>
            <a:ext cx="76200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Key Provisions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8600" y="990600"/>
            <a:ext cx="8077200" cy="5638800"/>
            <a:chOff x="-1066800" y="3276600"/>
            <a:chExt cx="9253808" cy="6858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47" t="2763"/>
            <a:stretch/>
          </p:blipFill>
          <p:spPr bwMode="auto">
            <a:xfrm>
              <a:off x="-1066800" y="3362048"/>
              <a:ext cx="9253808" cy="6772552"/>
            </a:xfrm>
            <a:prstGeom prst="rect">
              <a:avLst/>
            </a:prstGeom>
            <a:noFill/>
            <a:ln>
              <a:noFill/>
            </a:ln>
            <a:extLst/>
          </p:spPr>
        </p:pic>
        <p:sp>
          <p:nvSpPr>
            <p:cNvPr id="4" name="Rectangle 3"/>
            <p:cNvSpPr/>
            <p:nvPr/>
          </p:nvSpPr>
          <p:spPr>
            <a:xfrm>
              <a:off x="0" y="3276600"/>
              <a:ext cx="3810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539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020378"/>
              </p:ext>
            </p:extLst>
          </p:nvPr>
        </p:nvGraphicFramePr>
        <p:xfrm>
          <a:off x="762000" y="214281"/>
          <a:ext cx="7620000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Fourth Mathematics Credit to earn</a:t>
                      </a:r>
                      <a:r>
                        <a:rPr lang="en-US" baseline="0" dirty="0" smtClean="0"/>
                        <a:t> an endorsement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Algebra</a:t>
                      </a:r>
                      <a:r>
                        <a:rPr lang="en-US" baseline="0" dirty="0" smtClean="0"/>
                        <a:t>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 Mathematical Studies SL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Precalculus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 Mathematics SL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Quantitative Reasoning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 Mathematics</a:t>
                      </a:r>
                      <a:r>
                        <a:rPr lang="en-US" baseline="0" dirty="0" smtClean="0"/>
                        <a:t> HL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Independent Study in Mathematics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 Further</a:t>
                      </a:r>
                      <a:r>
                        <a:rPr lang="en-US" baseline="0" dirty="0" smtClean="0"/>
                        <a:t> Mathematics HL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Discrete</a:t>
                      </a:r>
                      <a:r>
                        <a:rPr lang="en-US" baseline="0" dirty="0" smtClean="0"/>
                        <a:t> Mathematics for Problem Solving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Engineering Mathematics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Statistics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Statistics and Risk</a:t>
                      </a:r>
                      <a:r>
                        <a:rPr lang="en-US" baseline="0" dirty="0" smtClean="0"/>
                        <a:t> Management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Calculus 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Discrete</a:t>
                      </a:r>
                      <a:r>
                        <a:rPr lang="en-US" baseline="0" dirty="0" smtClean="0"/>
                        <a:t> Mathematics for Computer Science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</a:t>
                      </a:r>
                      <a:r>
                        <a:rPr lang="en-US" baseline="0" dirty="0" smtClean="0"/>
                        <a:t> Calculus BC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Locally developed math course or other</a:t>
                      </a:r>
                      <a:r>
                        <a:rPr lang="en-US" baseline="0" dirty="0" smtClean="0"/>
                        <a:t> activity [TEC 28.002 (g-1)]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 Computer</a:t>
                      </a:r>
                      <a:r>
                        <a:rPr lang="en-US" baseline="0" dirty="0" smtClean="0"/>
                        <a:t> Science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 course endorsed by IHE [TEC</a:t>
                      </a:r>
                      <a:r>
                        <a:rPr lang="en-US" baseline="0" dirty="0" smtClean="0"/>
                        <a:t> 28.025(b-5)]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*Math Models (2014-2015 only)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Prep</a:t>
                      </a:r>
                      <a:r>
                        <a:rPr lang="en-US" baseline="0" dirty="0" smtClean="0"/>
                        <a:t> Math [TEC 28.014]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Algebraic Reasoning (2015-2016)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Statistics (2015-2016)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297386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Courses on this list can be taken before or after: Math Models, Math Apps in AFNR, Digital Electronics, Robotics Programming and Design</a:t>
            </a:r>
            <a:endParaRPr lang="en-US" sz="1600" dirty="0"/>
          </a:p>
        </p:txBody>
      </p:sp>
      <p:sp>
        <p:nvSpPr>
          <p:cNvPr id="2" name="5-Point Star 1"/>
          <p:cNvSpPr/>
          <p:nvPr/>
        </p:nvSpPr>
        <p:spPr>
          <a:xfrm>
            <a:off x="4191000" y="4343400"/>
            <a:ext cx="457200" cy="304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191000" y="4953000"/>
            <a:ext cx="457200" cy="3048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“Mathematics </a:t>
            </a:r>
            <a:r>
              <a:rPr lang="en-US" dirty="0"/>
              <a:t>course endorsed by </a:t>
            </a:r>
            <a:r>
              <a:rPr lang="en-US" dirty="0" smtClean="0"/>
              <a:t>IHE”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school district determines that a student, on completion of </a:t>
            </a:r>
            <a:r>
              <a:rPr lang="en-US" i="1" u="sng" dirty="0"/>
              <a:t>grade 11</a:t>
            </a:r>
            <a:r>
              <a:rPr lang="en-US" dirty="0"/>
              <a:t>, is unlikely to achieve the score requirement for one or more end-of-course assessment instruments administered to the student as provided for a high school diploma, the district shall require the student to enroll in a corresponding </a:t>
            </a:r>
            <a:r>
              <a:rPr lang="en-US" i="1" u="sng" dirty="0"/>
              <a:t>content-area college preparatory </a:t>
            </a:r>
            <a:r>
              <a:rPr lang="en-US" dirty="0"/>
              <a:t>course for which an end-of-course assessment instrument has been adopted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Scale scores to be developed by the commissioner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8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1959C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l">
              <a:defRPr/>
            </a:pPr>
            <a:r>
              <a:rPr lang="en-US" sz="3600" dirty="0">
                <a:solidFill>
                  <a:schemeClr val="tx2"/>
                </a:solidFill>
              </a:rPr>
              <a:t>College Prep Math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1485614"/>
            <a:ext cx="8229600" cy="521998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Each school district in partnership with at least one IHE is to develop and provide courses in college prep for mathematics and English language arts for 12</a:t>
            </a:r>
            <a:r>
              <a:rPr kumimoji="0" lang="en-US" sz="3400" b="0" i="0" u="none" strike="noStrike" kern="120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grade students who do not meet the college readiness standards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Provided on HS campus (distance learning option)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Faculty from HS and IHE collaborate (Commissions of TEA and THECB may adopt rules)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Must give notice to eligible students and their parents/guardians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Successful completion of the course may be used for the advance ELA/Mathematics curriculum requirement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Districts must develop or purchase instructional materials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May be dual credit (at discretion of IHE)</a:t>
            </a:r>
          </a:p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Must be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in 2014-2015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146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B05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1696</TotalTime>
  <Words>519</Words>
  <Application>Microsoft Office PowerPoint</Application>
  <PresentationFormat>On-screen Show (4:3)</PresentationFormat>
  <Paragraphs>58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HB 5 the math perspective </vt:lpstr>
      <vt:lpstr>PowerPoint Presentation</vt:lpstr>
      <vt:lpstr>PowerPoint Presentation</vt:lpstr>
      <vt:lpstr>“Mathematics course endorsed by IHE”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Above Grade Level Testing</dc:title>
  <dc:creator>Susan Patterson</dc:creator>
  <cp:lastModifiedBy>Mougey, Amy</cp:lastModifiedBy>
  <cp:revision>28</cp:revision>
  <dcterms:created xsi:type="dcterms:W3CDTF">2014-03-17T19:37:24Z</dcterms:created>
  <dcterms:modified xsi:type="dcterms:W3CDTF">2014-07-08T17:30:16Z</dcterms:modified>
</cp:coreProperties>
</file>