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26"/>
  </p:notesMasterIdLst>
  <p:sldIdLst>
    <p:sldId id="256" r:id="rId2"/>
    <p:sldId id="447" r:id="rId3"/>
    <p:sldId id="417" r:id="rId4"/>
    <p:sldId id="428" r:id="rId5"/>
    <p:sldId id="436" r:id="rId6"/>
    <p:sldId id="430" r:id="rId7"/>
    <p:sldId id="432" r:id="rId8"/>
    <p:sldId id="431" r:id="rId9"/>
    <p:sldId id="433" r:id="rId10"/>
    <p:sldId id="434" r:id="rId11"/>
    <p:sldId id="452" r:id="rId12"/>
    <p:sldId id="419" r:id="rId13"/>
    <p:sldId id="437" r:id="rId14"/>
    <p:sldId id="435" r:id="rId15"/>
    <p:sldId id="442" r:id="rId16"/>
    <p:sldId id="443" r:id="rId17"/>
    <p:sldId id="449" r:id="rId18"/>
    <p:sldId id="450" r:id="rId19"/>
    <p:sldId id="451" r:id="rId20"/>
    <p:sldId id="446" r:id="rId21"/>
    <p:sldId id="438" r:id="rId22"/>
    <p:sldId id="424" r:id="rId23"/>
    <p:sldId id="427" r:id="rId24"/>
    <p:sldId id="440"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FFFFFF"/>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01" autoAdjust="0"/>
    <p:restoredTop sz="88444" autoAdjust="0"/>
  </p:normalViewPr>
  <p:slideViewPr>
    <p:cSldViewPr>
      <p:cViewPr varScale="1">
        <p:scale>
          <a:sx n="107" d="100"/>
          <a:sy n="107" d="100"/>
        </p:scale>
        <p:origin x="756" y="11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2013 Region </a:t>
            </a:r>
            <a:r>
              <a:rPr lang="en-US" dirty="0"/>
              <a:t>3 High School Graduates Enrolled in Higher Education in FY 2014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Region 3 High School Graduates Enrolled in Higher Education in FY 2014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layout>
                <c:manualLayout>
                  <c:x val="6.1054132248467279E-2"/>
                  <c:y val="-0.18668469948450689"/>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4.0941096299303509E-2"/>
                  <c:y val="-0.1273075397949357"/>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Four-Year Public University</c:v>
                </c:pt>
                <c:pt idx="1">
                  <c:v>Two-Year Public Colleges</c:v>
                </c:pt>
                <c:pt idx="2">
                  <c:v>Independent Colleges &amp; Universities</c:v>
                </c:pt>
                <c:pt idx="3">
                  <c:v>Not Trackable</c:v>
                </c:pt>
                <c:pt idx="4">
                  <c:v>Not Found</c:v>
                </c:pt>
              </c:strCache>
            </c:strRef>
          </c:cat>
          <c:val>
            <c:numRef>
              <c:f>Sheet1!$B$2:$B$6</c:f>
              <c:numCache>
                <c:formatCode>0%</c:formatCode>
                <c:ptCount val="5"/>
                <c:pt idx="0">
                  <c:v>0.17</c:v>
                </c:pt>
                <c:pt idx="1">
                  <c:v>0.37</c:v>
                </c:pt>
                <c:pt idx="2">
                  <c:v>0.02</c:v>
                </c:pt>
                <c:pt idx="3">
                  <c:v>0.03</c:v>
                </c:pt>
                <c:pt idx="4">
                  <c:v>0.41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873" tIns="45937" rIns="91873" bIns="45937"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873" tIns="45937" rIns="91873" bIns="45937" rtlCol="0"/>
          <a:lstStyle>
            <a:lvl1pPr algn="r">
              <a:defRPr sz="1200"/>
            </a:lvl1pPr>
          </a:lstStyle>
          <a:p>
            <a:fld id="{E6D5796A-7CDB-40B9-A11F-D421A28B91ED}" type="datetimeFigureOut">
              <a:rPr lang="en-US" smtClean="0"/>
              <a:pPr/>
              <a:t>10/20/2015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873" tIns="45937" rIns="91873" bIns="45937"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873" tIns="45937" rIns="91873" bIns="459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873" tIns="45937" rIns="91873" bIns="459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873" tIns="45937" rIns="91873" bIns="45937"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 introduce herself</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66936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10</a:t>
            </a:fld>
            <a:endParaRPr lang="en-US" dirty="0"/>
          </a:p>
        </p:txBody>
      </p:sp>
    </p:spTree>
    <p:extLst>
      <p:ext uri="{BB962C8B-B14F-4D97-AF65-F5344CB8AC3E}">
        <p14:creationId xmlns:p14="http://schemas.microsoft.com/office/powerpoint/2010/main" val="405189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11</a:t>
            </a:fld>
            <a:endParaRPr lang="en-US" dirty="0"/>
          </a:p>
        </p:txBody>
      </p:sp>
    </p:spTree>
    <p:extLst>
      <p:ext uri="{BB962C8B-B14F-4D97-AF65-F5344CB8AC3E}">
        <p14:creationId xmlns:p14="http://schemas.microsoft.com/office/powerpoint/2010/main" val="1168475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12</a:t>
            </a:fld>
            <a:endParaRPr lang="en-US" dirty="0"/>
          </a:p>
        </p:txBody>
      </p:sp>
    </p:spTree>
    <p:extLst>
      <p:ext uri="{BB962C8B-B14F-4D97-AF65-F5344CB8AC3E}">
        <p14:creationId xmlns:p14="http://schemas.microsoft.com/office/powerpoint/2010/main" val="2605713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13</a:t>
            </a:fld>
            <a:endParaRPr lang="en-US" dirty="0"/>
          </a:p>
        </p:txBody>
      </p:sp>
    </p:spTree>
    <p:extLst>
      <p:ext uri="{BB962C8B-B14F-4D97-AF65-F5344CB8AC3E}">
        <p14:creationId xmlns:p14="http://schemas.microsoft.com/office/powerpoint/2010/main" val="208494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 Gainer</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14</a:t>
            </a:fld>
            <a:endParaRPr lang="en-US" dirty="0"/>
          </a:p>
        </p:txBody>
      </p:sp>
    </p:spTree>
    <p:extLst>
      <p:ext uri="{BB962C8B-B14F-4D97-AF65-F5344CB8AC3E}">
        <p14:creationId xmlns:p14="http://schemas.microsoft.com/office/powerpoint/2010/main" val="23328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15</a:t>
            </a:fld>
            <a:endParaRPr lang="en-US" dirty="0"/>
          </a:p>
        </p:txBody>
      </p:sp>
    </p:spTree>
    <p:extLst>
      <p:ext uri="{BB962C8B-B14F-4D97-AF65-F5344CB8AC3E}">
        <p14:creationId xmlns:p14="http://schemas.microsoft.com/office/powerpoint/2010/main" val="253315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 Gainer</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16</a:t>
            </a:fld>
            <a:endParaRPr lang="en-US" dirty="0"/>
          </a:p>
        </p:txBody>
      </p:sp>
    </p:spTree>
    <p:extLst>
      <p:ext uri="{BB962C8B-B14F-4D97-AF65-F5344CB8AC3E}">
        <p14:creationId xmlns:p14="http://schemas.microsoft.com/office/powerpoint/2010/main" val="2059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Gayle Parenica</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17</a:t>
            </a:fld>
            <a:endParaRPr lang="en-US" dirty="0"/>
          </a:p>
        </p:txBody>
      </p:sp>
    </p:spTree>
    <p:extLst>
      <p:ext uri="{BB962C8B-B14F-4D97-AF65-F5344CB8AC3E}">
        <p14:creationId xmlns:p14="http://schemas.microsoft.com/office/powerpoint/2010/main" val="313757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Gayle Parenica</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18</a:t>
            </a:fld>
            <a:endParaRPr lang="en-US" dirty="0"/>
          </a:p>
        </p:txBody>
      </p:sp>
    </p:spTree>
    <p:extLst>
      <p:ext uri="{BB962C8B-B14F-4D97-AF65-F5344CB8AC3E}">
        <p14:creationId xmlns:p14="http://schemas.microsoft.com/office/powerpoint/2010/main" val="4163704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Gayle P</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19</a:t>
            </a:fld>
            <a:endParaRPr lang="en-US" dirty="0"/>
          </a:p>
        </p:txBody>
      </p:sp>
    </p:spTree>
    <p:extLst>
      <p:ext uri="{BB962C8B-B14F-4D97-AF65-F5344CB8AC3E}">
        <p14:creationId xmlns:p14="http://schemas.microsoft.com/office/powerpoint/2010/main" val="468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R3teams introduces ourselves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a:t>
            </a:fld>
            <a:endParaRPr lang="en-US" dirty="0"/>
          </a:p>
        </p:txBody>
      </p:sp>
    </p:spTree>
    <p:extLst>
      <p:ext uri="{BB962C8B-B14F-4D97-AF65-F5344CB8AC3E}">
        <p14:creationId xmlns:p14="http://schemas.microsoft.com/office/powerpoint/2010/main" val="380762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Lea</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20</a:t>
            </a:fld>
            <a:endParaRPr lang="en-US" dirty="0"/>
          </a:p>
        </p:txBody>
      </p:sp>
    </p:spTree>
    <p:extLst>
      <p:ext uri="{BB962C8B-B14F-4D97-AF65-F5344CB8AC3E}">
        <p14:creationId xmlns:p14="http://schemas.microsoft.com/office/powerpoint/2010/main" val="359551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21</a:t>
            </a:fld>
            <a:endParaRPr lang="en-US" dirty="0"/>
          </a:p>
        </p:txBody>
      </p:sp>
    </p:spTree>
    <p:extLst>
      <p:ext uri="{BB962C8B-B14F-4D97-AF65-F5344CB8AC3E}">
        <p14:creationId xmlns:p14="http://schemas.microsoft.com/office/powerpoint/2010/main" val="319688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22</a:t>
            </a:fld>
            <a:endParaRPr lang="en-US" dirty="0"/>
          </a:p>
        </p:txBody>
      </p:sp>
    </p:spTree>
    <p:extLst>
      <p:ext uri="{BB962C8B-B14F-4D97-AF65-F5344CB8AC3E}">
        <p14:creationId xmlns:p14="http://schemas.microsoft.com/office/powerpoint/2010/main" val="150528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23</a:t>
            </a:fld>
            <a:endParaRPr lang="en-US" dirty="0"/>
          </a:p>
        </p:txBody>
      </p:sp>
    </p:spTree>
    <p:extLst>
      <p:ext uri="{BB962C8B-B14F-4D97-AF65-F5344CB8AC3E}">
        <p14:creationId xmlns:p14="http://schemas.microsoft.com/office/powerpoint/2010/main" val="2871968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24</a:t>
            </a:fld>
            <a:endParaRPr lang="en-US" dirty="0"/>
          </a:p>
        </p:txBody>
      </p:sp>
    </p:spTree>
    <p:extLst>
      <p:ext uri="{BB962C8B-B14F-4D97-AF65-F5344CB8AC3E}">
        <p14:creationId xmlns:p14="http://schemas.microsoft.com/office/powerpoint/2010/main" val="44297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Lea</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a:t>
            </a:fld>
            <a:endParaRPr lang="en-US" dirty="0"/>
          </a:p>
        </p:txBody>
      </p:sp>
    </p:spTree>
    <p:extLst>
      <p:ext uri="{BB962C8B-B14F-4D97-AF65-F5344CB8AC3E}">
        <p14:creationId xmlns:p14="http://schemas.microsoft.com/office/powerpoint/2010/main" val="160336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Shamburger</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4</a:t>
            </a:fld>
            <a:endParaRPr lang="en-US" dirty="0"/>
          </a:p>
        </p:txBody>
      </p:sp>
    </p:spTree>
    <p:extLst>
      <p:ext uri="{BB962C8B-B14F-4D97-AF65-F5344CB8AC3E}">
        <p14:creationId xmlns:p14="http://schemas.microsoft.com/office/powerpoint/2010/main" val="147596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Shamburger</a:t>
            </a:r>
          </a:p>
          <a:p>
            <a:endParaRPr lang="en-US" dirty="0" smtClean="0"/>
          </a:p>
          <a:p>
            <a:r>
              <a:rPr lang="en-US" dirty="0" smtClean="0"/>
              <a:t>HB 5, Section 10</a:t>
            </a:r>
            <a:r>
              <a:rPr lang="en-US" baseline="0" dirty="0" smtClean="0"/>
              <a:t> (TEC 28.014); LBB p. 115</a:t>
            </a:r>
          </a:p>
          <a:p>
            <a:r>
              <a:rPr lang="en-US" dirty="0" smtClean="0"/>
              <a:t>Notes:</a:t>
            </a:r>
          </a:p>
          <a:p>
            <a:endParaRPr lang="en-US" baseline="0" dirty="0" smtClean="0"/>
          </a:p>
          <a:p>
            <a:r>
              <a:rPr lang="en-US" baseline="0" dirty="0" smtClean="0"/>
              <a:t>This is specific to mathematics and ELA courses.</a:t>
            </a:r>
          </a:p>
          <a:p>
            <a:r>
              <a:rPr lang="en-US" baseline="0" dirty="0" smtClean="0"/>
              <a:t>Not meeting college readiness standards is automatically indicated if the student fails an EOC exam.</a:t>
            </a:r>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5</a:t>
            </a:fld>
            <a:endParaRPr lang="en-US"/>
          </a:p>
        </p:txBody>
      </p:sp>
    </p:spTree>
    <p:extLst>
      <p:ext uri="{BB962C8B-B14F-4D97-AF65-F5344CB8AC3E}">
        <p14:creationId xmlns:p14="http://schemas.microsoft.com/office/powerpoint/2010/main" val="104940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6</a:t>
            </a:fld>
            <a:endParaRPr lang="en-US" dirty="0"/>
          </a:p>
        </p:txBody>
      </p:sp>
    </p:spTree>
    <p:extLst>
      <p:ext uri="{BB962C8B-B14F-4D97-AF65-F5344CB8AC3E}">
        <p14:creationId xmlns:p14="http://schemas.microsoft.com/office/powerpoint/2010/main" val="12379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7</a:t>
            </a:fld>
            <a:endParaRPr lang="en-US" dirty="0"/>
          </a:p>
        </p:txBody>
      </p:sp>
    </p:spTree>
    <p:extLst>
      <p:ext uri="{BB962C8B-B14F-4D97-AF65-F5344CB8AC3E}">
        <p14:creationId xmlns:p14="http://schemas.microsoft.com/office/powerpoint/2010/main" val="55999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Harris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8</a:t>
            </a:fld>
            <a:endParaRPr lang="en-US" dirty="0"/>
          </a:p>
        </p:txBody>
      </p:sp>
    </p:spTree>
    <p:extLst>
      <p:ext uri="{BB962C8B-B14F-4D97-AF65-F5344CB8AC3E}">
        <p14:creationId xmlns:p14="http://schemas.microsoft.com/office/powerpoint/2010/main" val="81722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Mary Harris</a:t>
            </a:r>
          </a:p>
        </p:txBody>
      </p:sp>
      <p:sp>
        <p:nvSpPr>
          <p:cNvPr id="4" name="Slide Number Placeholder 3"/>
          <p:cNvSpPr>
            <a:spLocks noGrp="1"/>
          </p:cNvSpPr>
          <p:nvPr>
            <p:ph type="sldNum" sz="quarter" idx="5"/>
          </p:nvPr>
        </p:nvSpPr>
        <p:spPr/>
        <p:txBody>
          <a:bodyPr/>
          <a:lstStyle/>
          <a:p>
            <a:pPr>
              <a:defRPr/>
            </a:pPr>
            <a:fld id="{3EE7E3E5-E7B5-4623-BE14-7299FF461ED9}" type="slidenum">
              <a:rPr lang="en-US" smtClean="0"/>
              <a:pPr>
                <a:defRPr/>
              </a:pPr>
              <a:t>9</a:t>
            </a:fld>
            <a:endParaRPr lang="en-US" dirty="0"/>
          </a:p>
        </p:txBody>
      </p:sp>
    </p:spTree>
    <p:extLst>
      <p:ext uri="{BB962C8B-B14F-4D97-AF65-F5344CB8AC3E}">
        <p14:creationId xmlns:p14="http://schemas.microsoft.com/office/powerpoint/2010/main" val="21715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http:P//untavatar.org</a:t>
            </a:r>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1">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2" r:id="rId19"/>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esc3.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ntavatar.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mary.harris@unt.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hyperlink" Target="mailto:egilleland@kleinisd.net" TargetMode="External"/><Relationship Id="rId3" Type="http://schemas.openxmlformats.org/officeDocument/2006/relationships/image" Target="../media/image6.jpg"/><Relationship Id="rId7" Type="http://schemas.openxmlformats.org/officeDocument/2006/relationships/hyperlink" Target="mailto:trhodri@springisd.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cynthiaw@springisd.org" TargetMode="External"/><Relationship Id="rId11" Type="http://schemas.openxmlformats.org/officeDocument/2006/relationships/hyperlink" Target="mailto:Martha.E.Donnelly@lonestar.edu" TargetMode="External"/><Relationship Id="rId5" Type="http://schemas.openxmlformats.org/officeDocument/2006/relationships/hyperlink" Target="https://post2.esc4.net/owa/redir.aspx?C=6-cNSg8-wkqNqYiAYTjHmf5fJJ1Hn9II05MEg0TbTcHBfh8x4lswk0-WcBPkSQHExFWo3SNXZe4.&amp;URL=mailto:jgiddings@houstonaplus.org" TargetMode="External"/><Relationship Id="rId10" Type="http://schemas.openxmlformats.org/officeDocument/2006/relationships/hyperlink" Target="mailto:Brian.L.Reeves@lonestar.edu" TargetMode="External"/><Relationship Id="rId4" Type="http://schemas.openxmlformats.org/officeDocument/2006/relationships/hyperlink" Target="mailto:lashonda.evans@esc4.net" TargetMode="External"/><Relationship Id="rId9" Type="http://schemas.openxmlformats.org/officeDocument/2006/relationships/hyperlink" Target="mailto:mmcharen@kleinisd.n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8200" y="1600200"/>
            <a:ext cx="7289277" cy="4724400"/>
          </a:xfrm>
        </p:spPr>
        <p:txBody>
          <a:bodyPr>
            <a:normAutofit/>
          </a:bodyPr>
          <a:lstStyle/>
          <a:p>
            <a:pPr algn="ctr"/>
            <a:r>
              <a:rPr lang="en-US" sz="3600" dirty="0" smtClean="0"/>
              <a:t>Bridging the Gaps: College Preparatory Courses in Region 3 </a:t>
            </a:r>
            <a:br>
              <a:rPr lang="en-US" sz="3600" dirty="0" smtClean="0"/>
            </a:br>
            <a:r>
              <a:rPr lang="en-US" sz="2000" dirty="0" smtClean="0"/>
              <a:t>Bridges to Success Summit </a:t>
            </a:r>
            <a:br>
              <a:rPr lang="en-US" sz="2000" dirty="0" smtClean="0"/>
            </a:br>
            <a:r>
              <a:rPr lang="en-US" sz="2000" dirty="0" smtClean="0"/>
              <a:t>October 16 &amp; 17, 2015</a:t>
            </a:r>
            <a:br>
              <a:rPr lang="en-US" sz="2000" dirty="0" smtClean="0"/>
            </a:br>
            <a:r>
              <a:rPr lang="en-US" sz="2000" dirty="0" smtClean="0"/>
              <a:t>Victoria, TX</a:t>
            </a: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A61F1E-282B-4DCB-86ED-0B82064BF885}" type="slidenum">
              <a:rPr lang="en-US" smtClean="0"/>
              <a:pPr>
                <a:defRPr/>
              </a:pPr>
              <a:t>10</a:t>
            </a:fld>
            <a:endParaRPr lang="en-US"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304800"/>
            <a:ext cx="8702675" cy="6553200"/>
          </a:xfrm>
          <a:ln w="88900" cap="sq" cmpd="thickThin">
            <a:solidFill>
              <a:schemeClr val="tx1">
                <a:lumMod val="75000"/>
                <a:lumOff val="25000"/>
              </a:schemeClr>
            </a:solidFill>
            <a:miter lim="800000"/>
          </a:ln>
          <a:effectLst>
            <a:innerShdw blurRad="76200">
              <a:srgbClr val="000000"/>
            </a:innerShdw>
          </a:effectLst>
        </p:spPr>
      </p:pic>
    </p:spTree>
    <p:extLst>
      <p:ext uri="{BB962C8B-B14F-4D97-AF65-F5344CB8AC3E}">
        <p14:creationId xmlns:p14="http://schemas.microsoft.com/office/powerpoint/2010/main" val="243437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76200" y="152400"/>
          <a:ext cx="73914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10418569-7E30-427A-B0AC-AC930D968A95}" type="slidenum">
              <a:rPr lang="en-US" smtClean="0"/>
              <a:pPr/>
              <a:t>11</a:t>
            </a:fld>
            <a:endParaRPr lang="en-US"/>
          </a:p>
        </p:txBody>
      </p:sp>
      <p:sp>
        <p:nvSpPr>
          <p:cNvPr id="10" name="TextBox 9"/>
          <p:cNvSpPr txBox="1"/>
          <p:nvPr/>
        </p:nvSpPr>
        <p:spPr>
          <a:xfrm>
            <a:off x="152400" y="5791200"/>
            <a:ext cx="6858000" cy="1015663"/>
          </a:xfrm>
          <a:prstGeom prst="rect">
            <a:avLst/>
          </a:prstGeom>
          <a:noFill/>
        </p:spPr>
        <p:txBody>
          <a:bodyPr wrap="square" rtlCol="0">
            <a:spAutoFit/>
          </a:bodyPr>
          <a:lstStyle/>
          <a:p>
            <a:r>
              <a:rPr lang="en-US" sz="1200" dirty="0"/>
              <a:t>Source: Texas Higher Education Coordinating Board and Texas Education </a:t>
            </a:r>
            <a:r>
              <a:rPr lang="en-US" sz="1200" dirty="0" smtClean="0"/>
              <a:t>Agency. </a:t>
            </a:r>
            <a:r>
              <a:rPr lang="en-US" sz="1200" dirty="0"/>
              <a:t>"Not found" graduates have standard ID numbers that were not found in the specified year at Texas higher education institutions. "Not trackable" graduates have non-standard ID numbers that will not find a match at Texas higher education institutions. Includes high schools with more than 25 </a:t>
            </a:r>
            <a:r>
              <a:rPr lang="en-US" sz="1200" dirty="0" smtClean="0"/>
              <a:t>graduates.</a:t>
            </a:r>
            <a:endParaRPr lang="en-US" sz="1200" dirty="0"/>
          </a:p>
        </p:txBody>
      </p:sp>
    </p:spTree>
    <p:extLst>
      <p:ext uri="{BB962C8B-B14F-4D97-AF65-F5344CB8AC3E}">
        <p14:creationId xmlns:p14="http://schemas.microsoft.com/office/powerpoint/2010/main" val="3128240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12</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dirty="0" smtClean="0"/>
              <a:t>http://untavatar.org</a:t>
            </a:r>
            <a:endParaRPr lang="en-US" dirty="0"/>
          </a:p>
        </p:txBody>
      </p:sp>
    </p:spTree>
    <p:extLst>
      <p:ext uri="{BB962C8B-B14F-4D97-AF65-F5344CB8AC3E}">
        <p14:creationId xmlns:p14="http://schemas.microsoft.com/office/powerpoint/2010/main" val="34015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smtClean="0">
                <a:solidFill>
                  <a:srgbClr val="FF0000"/>
                </a:solidFill>
                <a:effectLst>
                  <a:outerShdw blurRad="38100" dist="38100" dir="2700000" algn="tl">
                    <a:srgbClr val="000000">
                      <a:alpha val="43137"/>
                    </a:srgbClr>
                  </a:outerShdw>
                </a:effectLst>
              </a:rPr>
              <a:t>relationships</a:t>
            </a:r>
            <a:r>
              <a:rPr lang="en-US" sz="3000" b="1" dirty="0" smtClean="0">
                <a:solidFill>
                  <a:schemeClr val="tx1">
                    <a:lumMod val="85000"/>
                    <a:lumOff val="15000"/>
                  </a:schemeClr>
                </a:solidFill>
              </a:rPr>
              <a:t> 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13</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http://untavatar.org</a:t>
            </a:r>
            <a:endParaRPr lang="en-US" dirty="0"/>
          </a:p>
        </p:txBody>
      </p:sp>
    </p:spTree>
    <p:extLst>
      <p:ext uri="{BB962C8B-B14F-4D97-AF65-F5344CB8AC3E}">
        <p14:creationId xmlns:p14="http://schemas.microsoft.com/office/powerpoint/2010/main" val="8773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accomplished by  Region 3 in 2014-2015?</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sp>
        <p:nvSpPr>
          <p:cNvPr id="5" name="Text Placeholder 4"/>
          <p:cNvSpPr>
            <a:spLocks noGrp="1"/>
          </p:cNvSpPr>
          <p:nvPr>
            <p:ph type="body" sz="quarter" idx="13"/>
          </p:nvPr>
        </p:nvSpPr>
        <p:spPr>
          <a:xfrm>
            <a:off x="533400" y="6324600"/>
            <a:ext cx="2515644" cy="277812"/>
          </a:xfrm>
        </p:spPr>
        <p:txBody>
          <a:bodyPr>
            <a:normAutofit fontScale="85000" lnSpcReduction="20000"/>
          </a:bodyPr>
          <a:lstStyle/>
          <a:p>
            <a:pPr marL="0" indent="0">
              <a:buNone/>
            </a:pPr>
            <a:endParaRPr lang="en-US" dirty="0">
              <a:solidFill>
                <a:srgbClr val="FF0000"/>
              </a:solidFill>
            </a:endParaRPr>
          </a:p>
          <a:p>
            <a:pPr marL="0" indent="0">
              <a:buNone/>
            </a:pP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209800"/>
            <a:ext cx="7141183" cy="6403844"/>
          </a:xfrm>
        </p:spPr>
      </p:pic>
    </p:spTree>
    <p:extLst>
      <p:ext uri="{BB962C8B-B14F-4D97-AF65-F5344CB8AC3E}">
        <p14:creationId xmlns:p14="http://schemas.microsoft.com/office/powerpoint/2010/main" val="195276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3 Partnershi</a:t>
            </a:r>
            <a:r>
              <a:rPr lang="en-US" dirty="0"/>
              <a:t>p</a:t>
            </a:r>
          </a:p>
        </p:txBody>
      </p:sp>
      <p:sp>
        <p:nvSpPr>
          <p:cNvPr id="3" name="Content Placeholder 2"/>
          <p:cNvSpPr>
            <a:spLocks noGrp="1"/>
          </p:cNvSpPr>
          <p:nvPr>
            <p:ph idx="1"/>
          </p:nvPr>
        </p:nvSpPr>
        <p:spPr/>
        <p:txBody>
          <a:bodyPr>
            <a:normAutofit lnSpcReduction="10000"/>
          </a:bodyPr>
          <a:lstStyle/>
          <a:p>
            <a:r>
              <a:rPr lang="en-US" dirty="0" smtClean="0"/>
              <a:t>University Houston, Victoria</a:t>
            </a:r>
          </a:p>
          <a:p>
            <a:r>
              <a:rPr lang="en-US" dirty="0" smtClean="0"/>
              <a:t>Coastal Bend community College</a:t>
            </a:r>
          </a:p>
          <a:p>
            <a:r>
              <a:rPr lang="en-US" dirty="0" smtClean="0"/>
              <a:t>Victoria College</a:t>
            </a:r>
          </a:p>
          <a:p>
            <a:r>
              <a:rPr lang="en-US" dirty="0" smtClean="0"/>
              <a:t>Wharton Jr. College</a:t>
            </a:r>
          </a:p>
          <a:p>
            <a:r>
              <a:rPr lang="en-US" dirty="0" smtClean="0"/>
              <a:t>Industrial ISD</a:t>
            </a:r>
          </a:p>
          <a:p>
            <a:r>
              <a:rPr lang="en-US" dirty="0" smtClean="0"/>
              <a:t>Ganado ISD</a:t>
            </a:r>
          </a:p>
          <a:p>
            <a:r>
              <a:rPr lang="en-US" dirty="0" smtClean="0"/>
              <a:t>Karnes City ISD</a:t>
            </a:r>
          </a:p>
          <a:p>
            <a:r>
              <a:rPr lang="en-US" dirty="0" smtClean="0"/>
              <a:t>Victoria ISD</a:t>
            </a:r>
          </a:p>
          <a:p>
            <a:r>
              <a:rPr lang="en-US" dirty="0" smtClean="0"/>
              <a:t>Work Force Connection- Mike Rivet, Formosa</a:t>
            </a:r>
            <a:endParaRPr lang="en-US" dirty="0"/>
          </a:p>
        </p:txBody>
      </p:sp>
    </p:spTree>
    <p:extLst>
      <p:ext uri="{BB962C8B-B14F-4D97-AF65-F5344CB8AC3E}">
        <p14:creationId xmlns:p14="http://schemas.microsoft.com/office/powerpoint/2010/main" val="3058359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Meeting</a:t>
            </a:r>
            <a:endParaRPr lang="en-US" dirty="0"/>
          </a:p>
        </p:txBody>
      </p:sp>
      <p:sp>
        <p:nvSpPr>
          <p:cNvPr id="3" name="Content Placeholder 2"/>
          <p:cNvSpPr>
            <a:spLocks noGrp="1"/>
          </p:cNvSpPr>
          <p:nvPr>
            <p:ph idx="1"/>
          </p:nvPr>
        </p:nvSpPr>
        <p:spPr/>
        <p:txBody>
          <a:bodyPr/>
          <a:lstStyle/>
          <a:p>
            <a:r>
              <a:rPr lang="en-US" dirty="0" smtClean="0"/>
              <a:t>December 2014</a:t>
            </a:r>
          </a:p>
          <a:p>
            <a:r>
              <a:rPr lang="en-US" dirty="0" smtClean="0"/>
              <a:t>Initial contact</a:t>
            </a:r>
          </a:p>
          <a:p>
            <a:pPr lvl="1"/>
            <a:r>
              <a:rPr lang="en-US" dirty="0" smtClean="0"/>
              <a:t>What have you accomplished?</a:t>
            </a:r>
          </a:p>
          <a:p>
            <a:pPr lvl="1"/>
            <a:r>
              <a:rPr lang="en-US" dirty="0" smtClean="0"/>
              <a:t>How can R3 help you?</a:t>
            </a:r>
          </a:p>
          <a:p>
            <a:pPr lvl="1"/>
            <a:r>
              <a:rPr lang="en-US" dirty="0" smtClean="0"/>
              <a:t>How can we work together to help our LEAs and our R3 students?</a:t>
            </a:r>
          </a:p>
          <a:p>
            <a:r>
              <a:rPr lang="en-US" dirty="0" smtClean="0"/>
              <a:t>Next Steps</a:t>
            </a:r>
          </a:p>
          <a:p>
            <a:pPr lvl="1"/>
            <a:r>
              <a:rPr lang="en-US" dirty="0" smtClean="0"/>
              <a:t>Recruit Schools for Partnership</a:t>
            </a:r>
          </a:p>
          <a:p>
            <a:pPr lvl="1"/>
            <a:r>
              <a:rPr lang="en-US" dirty="0" smtClean="0"/>
              <a:t>Recruit Businesses</a:t>
            </a:r>
          </a:p>
        </p:txBody>
      </p:sp>
      <p:sp>
        <p:nvSpPr>
          <p:cNvPr id="4" name="Footer Placeholder 3"/>
          <p:cNvSpPr>
            <a:spLocks noGrp="1"/>
          </p:cNvSpPr>
          <p:nvPr>
            <p:ph type="ftr" sz="quarter" idx="11"/>
          </p:nvPr>
        </p:nvSpPr>
        <p:spPr/>
        <p:txBody>
          <a:bodyPr/>
          <a:lstStyle/>
          <a:p>
            <a:r>
              <a:rPr lang="en-US" smtClean="0"/>
              <a:t>http:P//untavatar.org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16</a:t>
            </a:fld>
            <a:endParaRPr lang="en-US"/>
          </a:p>
        </p:txBody>
      </p:sp>
    </p:spTree>
    <p:extLst>
      <p:ext uri="{BB962C8B-B14F-4D97-AF65-F5344CB8AC3E}">
        <p14:creationId xmlns:p14="http://schemas.microsoft.com/office/powerpoint/2010/main" val="2577861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Meetings 1</a:t>
            </a:r>
            <a:endParaRPr lang="en-US" dirty="0"/>
          </a:p>
        </p:txBody>
      </p:sp>
      <p:sp>
        <p:nvSpPr>
          <p:cNvPr id="3" name="Content Placeholder 2"/>
          <p:cNvSpPr>
            <a:spLocks noGrp="1"/>
          </p:cNvSpPr>
          <p:nvPr>
            <p:ph idx="1"/>
          </p:nvPr>
        </p:nvSpPr>
        <p:spPr/>
        <p:txBody>
          <a:bodyPr/>
          <a:lstStyle/>
          <a:p>
            <a:r>
              <a:rPr lang="en-US" dirty="0" smtClean="0"/>
              <a:t> ELAR and Math VAT teams members</a:t>
            </a:r>
          </a:p>
          <a:p>
            <a:r>
              <a:rPr lang="en-US" dirty="0" smtClean="0"/>
              <a:t>Core Group</a:t>
            </a:r>
          </a:p>
          <a:p>
            <a:pPr lvl="1"/>
            <a:r>
              <a:rPr lang="en-US" dirty="0" smtClean="0"/>
              <a:t>Broke into sub groups</a:t>
            </a:r>
          </a:p>
          <a:p>
            <a:pPr lvl="2"/>
            <a:r>
              <a:rPr lang="en-US" dirty="0" smtClean="0"/>
              <a:t>Established </a:t>
            </a:r>
            <a:r>
              <a:rPr lang="en-US" dirty="0"/>
              <a:t>purpose</a:t>
            </a:r>
          </a:p>
          <a:p>
            <a:pPr lvl="2"/>
            <a:r>
              <a:rPr lang="en-US" dirty="0" smtClean="0"/>
              <a:t>Networking </a:t>
            </a:r>
            <a:r>
              <a:rPr lang="en-US" dirty="0"/>
              <a:t>between colleges and high school faculty</a:t>
            </a:r>
          </a:p>
          <a:p>
            <a:pPr lvl="2"/>
            <a:r>
              <a:rPr lang="en-US" dirty="0"/>
              <a:t>Examination of Region 3 Postsecondary Readiness Data</a:t>
            </a:r>
          </a:p>
          <a:p>
            <a:pPr lvl="2"/>
            <a:r>
              <a:rPr lang="en-US" dirty="0"/>
              <a:t>Examination of College Career Readiness Standards </a:t>
            </a:r>
          </a:p>
        </p:txBody>
      </p:sp>
      <p:sp>
        <p:nvSpPr>
          <p:cNvPr id="4" name="Footer Placeholder 3"/>
          <p:cNvSpPr>
            <a:spLocks noGrp="1"/>
          </p:cNvSpPr>
          <p:nvPr>
            <p:ph type="ftr" sz="quarter" idx="11"/>
          </p:nvPr>
        </p:nvSpPr>
        <p:spPr/>
        <p:txBody>
          <a:bodyPr/>
          <a:lstStyle/>
          <a:p>
            <a:r>
              <a:rPr lang="en-US" smtClean="0"/>
              <a:t>http:P//untavatar.org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17</a:t>
            </a:fld>
            <a:endParaRPr lang="en-US"/>
          </a:p>
        </p:txBody>
      </p:sp>
    </p:spTree>
    <p:extLst>
      <p:ext uri="{BB962C8B-B14F-4D97-AF65-F5344CB8AC3E}">
        <p14:creationId xmlns:p14="http://schemas.microsoft.com/office/powerpoint/2010/main" val="3371842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Meeting 2</a:t>
            </a:r>
            <a:endParaRPr lang="en-US" dirty="0"/>
          </a:p>
        </p:txBody>
      </p:sp>
      <p:sp>
        <p:nvSpPr>
          <p:cNvPr id="3" name="Content Placeholder 2"/>
          <p:cNvSpPr>
            <a:spLocks noGrp="1"/>
          </p:cNvSpPr>
          <p:nvPr>
            <p:ph idx="1"/>
          </p:nvPr>
        </p:nvSpPr>
        <p:spPr/>
        <p:txBody>
          <a:bodyPr/>
          <a:lstStyle/>
          <a:p>
            <a:r>
              <a:rPr lang="en-US" dirty="0" smtClean="0"/>
              <a:t>Representatives from colleges and high schools met to brainstorm expectations for 5 areas of common concern</a:t>
            </a:r>
          </a:p>
          <a:p>
            <a:pPr lvl="1"/>
            <a:r>
              <a:rPr lang="en-US" dirty="0" smtClean="0"/>
              <a:t>Setting expectations for college students</a:t>
            </a:r>
          </a:p>
          <a:p>
            <a:pPr lvl="1"/>
            <a:r>
              <a:rPr lang="en-US" dirty="0" smtClean="0"/>
              <a:t>Identifying gaps</a:t>
            </a:r>
          </a:p>
          <a:p>
            <a:pPr lvl="1"/>
            <a:r>
              <a:rPr lang="en-US" dirty="0" smtClean="0"/>
              <a:t>Differentiated learning</a:t>
            </a:r>
          </a:p>
          <a:p>
            <a:pPr lvl="1"/>
            <a:r>
              <a:rPr lang="en-US" dirty="0" smtClean="0"/>
              <a:t>Assessment </a:t>
            </a:r>
          </a:p>
          <a:p>
            <a:pPr lvl="1"/>
            <a:r>
              <a:rPr lang="en-US" dirty="0" smtClean="0"/>
              <a:t>Portfolio development</a:t>
            </a:r>
          </a:p>
          <a:p>
            <a:pPr lvl="1"/>
            <a:r>
              <a:rPr lang="en-US" dirty="0" smtClean="0"/>
              <a:t>Organization of courses</a:t>
            </a:r>
          </a:p>
          <a:p>
            <a:pPr marL="402336" lvl="1" indent="0">
              <a:buNone/>
            </a:pPr>
            <a:endParaRPr lang="en-US" dirty="0"/>
          </a:p>
        </p:txBody>
      </p:sp>
      <p:sp>
        <p:nvSpPr>
          <p:cNvPr id="4" name="Footer Placeholder 3"/>
          <p:cNvSpPr>
            <a:spLocks noGrp="1"/>
          </p:cNvSpPr>
          <p:nvPr>
            <p:ph type="ftr" sz="quarter" idx="11"/>
          </p:nvPr>
        </p:nvSpPr>
        <p:spPr/>
        <p:txBody>
          <a:bodyPr/>
          <a:lstStyle/>
          <a:p>
            <a:r>
              <a:rPr lang="en-US" smtClean="0"/>
              <a:t>http:P//untavatar.org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18</a:t>
            </a:fld>
            <a:endParaRPr lang="en-US"/>
          </a:p>
        </p:txBody>
      </p:sp>
    </p:spTree>
    <p:extLst>
      <p:ext uri="{BB962C8B-B14F-4D97-AF65-F5344CB8AC3E}">
        <p14:creationId xmlns:p14="http://schemas.microsoft.com/office/powerpoint/2010/main" val="2917414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Meeting 2 (cont’d)</a:t>
            </a:r>
            <a:endParaRPr lang="en-US" dirty="0"/>
          </a:p>
        </p:txBody>
      </p:sp>
      <p:sp>
        <p:nvSpPr>
          <p:cNvPr id="3" name="Content Placeholder 2"/>
          <p:cNvSpPr>
            <a:spLocks noGrp="1"/>
          </p:cNvSpPr>
          <p:nvPr>
            <p:ph idx="1"/>
          </p:nvPr>
        </p:nvSpPr>
        <p:spPr/>
        <p:txBody>
          <a:bodyPr/>
          <a:lstStyle/>
          <a:p>
            <a:r>
              <a:rPr lang="en-US" dirty="0" err="1" smtClean="0"/>
              <a:t>Livebinder</a:t>
            </a:r>
            <a:r>
              <a:rPr lang="en-US" dirty="0" smtClean="0"/>
              <a:t> was created to house information about expectations, suggestions for format of coursework, and general resources</a:t>
            </a:r>
          </a:p>
          <a:p>
            <a:r>
              <a:rPr lang="en-US" dirty="0" smtClean="0"/>
              <a:t>Participants learned how to upload information to the </a:t>
            </a:r>
            <a:r>
              <a:rPr lang="en-US" dirty="0" err="1" smtClean="0"/>
              <a:t>livebinder</a:t>
            </a:r>
            <a:endParaRPr lang="en-US" dirty="0" smtClean="0"/>
          </a:p>
          <a:p>
            <a:r>
              <a:rPr lang="en-US" dirty="0" smtClean="0"/>
              <a:t>Plans were made for committees to create training modules organized around concerns and resources for faculty involved in teaching courses</a:t>
            </a:r>
            <a:endParaRPr lang="en-US" dirty="0"/>
          </a:p>
        </p:txBody>
      </p:sp>
      <p:sp>
        <p:nvSpPr>
          <p:cNvPr id="4" name="Footer Placeholder 3"/>
          <p:cNvSpPr>
            <a:spLocks noGrp="1"/>
          </p:cNvSpPr>
          <p:nvPr>
            <p:ph type="ftr" sz="quarter" idx="11"/>
          </p:nvPr>
        </p:nvSpPr>
        <p:spPr/>
        <p:txBody>
          <a:bodyPr/>
          <a:lstStyle/>
          <a:p>
            <a:r>
              <a:rPr lang="en-US" smtClean="0"/>
              <a:t>http:P//untavatar.org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19</a:t>
            </a:fld>
            <a:endParaRPr lang="en-US"/>
          </a:p>
        </p:txBody>
      </p:sp>
    </p:spTree>
    <p:extLst>
      <p:ext uri="{BB962C8B-B14F-4D97-AF65-F5344CB8AC3E}">
        <p14:creationId xmlns:p14="http://schemas.microsoft.com/office/powerpoint/2010/main" val="417499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pic>
        <p:nvPicPr>
          <p:cNvPr id="7" name="Picture 6"/>
          <p:cNvPicPr>
            <a:picLocks noChangeAspect="1"/>
          </p:cNvPicPr>
          <p:nvPr/>
        </p:nvPicPr>
        <p:blipFill>
          <a:blip r:embed="rId3"/>
          <a:stretch>
            <a:fillRect/>
          </a:stretch>
        </p:blipFill>
        <p:spPr>
          <a:xfrm>
            <a:off x="2209800" y="663306"/>
            <a:ext cx="4554662" cy="1609384"/>
          </a:xfrm>
          <a:prstGeom prst="rect">
            <a:avLst/>
          </a:prstGeom>
        </p:spPr>
      </p:pic>
      <p:sp>
        <p:nvSpPr>
          <p:cNvPr id="8" name="TextBox 7"/>
          <p:cNvSpPr txBox="1"/>
          <p:nvPr/>
        </p:nvSpPr>
        <p:spPr>
          <a:xfrm>
            <a:off x="1828800" y="3048000"/>
            <a:ext cx="5486400" cy="3139321"/>
          </a:xfrm>
          <a:prstGeom prst="rect">
            <a:avLst/>
          </a:prstGeom>
          <a:noFill/>
        </p:spPr>
        <p:txBody>
          <a:bodyPr wrap="square" rtlCol="0">
            <a:spAutoFit/>
          </a:bodyPr>
          <a:lstStyle/>
          <a:p>
            <a:pPr algn="ctr"/>
            <a:r>
              <a:rPr lang="en-US" dirty="0" smtClean="0"/>
              <a:t>1905 Leary Lane</a:t>
            </a:r>
          </a:p>
          <a:p>
            <a:pPr algn="ctr"/>
            <a:r>
              <a:rPr lang="en-US" dirty="0"/>
              <a:t> </a:t>
            </a:r>
            <a:r>
              <a:rPr lang="en-US" dirty="0" smtClean="0"/>
              <a:t>Victoria Texas 77963</a:t>
            </a:r>
          </a:p>
          <a:p>
            <a:pPr algn="ctr"/>
            <a:r>
              <a:rPr lang="en-US" dirty="0" smtClean="0">
                <a:hlinkClick r:id="rId4"/>
              </a:rPr>
              <a:t>www.esc3.net</a:t>
            </a:r>
            <a:r>
              <a:rPr lang="en-US" dirty="0" smtClean="0"/>
              <a:t> </a:t>
            </a:r>
          </a:p>
          <a:p>
            <a:pPr algn="ctr"/>
            <a:endParaRPr lang="en-US" dirty="0" smtClean="0"/>
          </a:p>
          <a:p>
            <a:pPr algn="ctr"/>
            <a:r>
              <a:rPr lang="en-US" dirty="0" smtClean="0"/>
              <a:t>Nan Gainer</a:t>
            </a:r>
          </a:p>
          <a:p>
            <a:pPr algn="ctr"/>
            <a:r>
              <a:rPr lang="en-US" dirty="0"/>
              <a:t> </a:t>
            </a:r>
            <a:r>
              <a:rPr lang="en-US" dirty="0" smtClean="0"/>
              <a:t>Cheryl Shamburger</a:t>
            </a:r>
          </a:p>
          <a:p>
            <a:pPr algn="ctr"/>
            <a:r>
              <a:rPr lang="en-US" dirty="0" smtClean="0"/>
              <a:t>Gayle Parenica</a:t>
            </a:r>
          </a:p>
          <a:p>
            <a:pPr algn="ctr"/>
            <a:r>
              <a:rPr lang="en-US" dirty="0" smtClean="0"/>
              <a:t>Ashley Bergeron</a:t>
            </a:r>
          </a:p>
          <a:p>
            <a:pPr algn="ctr"/>
            <a:r>
              <a:rPr lang="en-US" dirty="0" smtClean="0"/>
              <a:t>Mary Lea Pfenninger</a:t>
            </a:r>
          </a:p>
          <a:p>
            <a:pPr algn="ctr"/>
            <a:endParaRPr lang="en-US" dirty="0" smtClean="0"/>
          </a:p>
          <a:p>
            <a:pPr algn="ctr"/>
            <a:endParaRPr lang="en-US" dirty="0"/>
          </a:p>
        </p:txBody>
      </p:sp>
    </p:spTree>
    <p:extLst>
      <p:ext uri="{BB962C8B-B14F-4D97-AF65-F5344CB8AC3E}">
        <p14:creationId xmlns:p14="http://schemas.microsoft.com/office/powerpoint/2010/main" val="300550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2015 AVATAR </a:t>
            </a:r>
            <a:br>
              <a:rPr lang="en-US" dirty="0" smtClean="0"/>
            </a:br>
            <a:r>
              <a:rPr lang="en-US" dirty="0" smtClean="0"/>
              <a:t>Expectations</a:t>
            </a:r>
            <a:endParaRPr lang="en-US" dirty="0"/>
          </a:p>
        </p:txBody>
      </p:sp>
      <p:sp>
        <p:nvSpPr>
          <p:cNvPr id="3" name="Content Placeholder 2"/>
          <p:cNvSpPr>
            <a:spLocks noGrp="1"/>
          </p:cNvSpPr>
          <p:nvPr>
            <p:ph idx="1"/>
          </p:nvPr>
        </p:nvSpPr>
        <p:spPr/>
        <p:txBody>
          <a:bodyPr/>
          <a:lstStyle/>
          <a:p>
            <a:r>
              <a:rPr lang="en-US" dirty="0" smtClean="0"/>
              <a:t>Core Group meet with additional business partners</a:t>
            </a:r>
          </a:p>
          <a:p>
            <a:r>
              <a:rPr lang="en-US" dirty="0" smtClean="0"/>
              <a:t>Begin discussions on alignment between HS courses, college courses, and business needs.</a:t>
            </a:r>
          </a:p>
          <a:p>
            <a:r>
              <a:rPr lang="en-US" dirty="0"/>
              <a:t>Hold </a:t>
            </a:r>
            <a:r>
              <a:rPr lang="en-US" dirty="0" smtClean="0"/>
              <a:t>ELA and Math VAT sessions </a:t>
            </a:r>
            <a:r>
              <a:rPr lang="en-US" dirty="0"/>
              <a:t>to work on the development of the modules</a:t>
            </a:r>
          </a:p>
          <a:p>
            <a:r>
              <a:rPr lang="en-US" dirty="0"/>
              <a:t>Determine delivery methods and expectations for those attending sessions</a:t>
            </a:r>
          </a:p>
          <a:p>
            <a:r>
              <a:rPr lang="en-US" dirty="0"/>
              <a:t>Continue to add resources to </a:t>
            </a:r>
            <a:r>
              <a:rPr lang="en-US" dirty="0" err="1"/>
              <a:t>livebinder</a:t>
            </a:r>
            <a:endParaRPr lang="en-US" dirty="0"/>
          </a:p>
          <a:p>
            <a:endParaRPr lang="en-US" dirty="0"/>
          </a:p>
        </p:txBody>
      </p:sp>
      <p:sp>
        <p:nvSpPr>
          <p:cNvPr id="4" name="Footer Placeholder 3"/>
          <p:cNvSpPr>
            <a:spLocks noGrp="1"/>
          </p:cNvSpPr>
          <p:nvPr>
            <p:ph type="ftr" sz="quarter" idx="11"/>
          </p:nvPr>
        </p:nvSpPr>
        <p:spPr/>
        <p:txBody>
          <a:bodyPr/>
          <a:lstStyle/>
          <a:p>
            <a:r>
              <a:rPr lang="en-US" smtClean="0"/>
              <a:t>http:P//untavatar.org</a:t>
            </a:r>
            <a:endParaRPr lang="en-US"/>
          </a:p>
        </p:txBody>
      </p:sp>
      <p:sp>
        <p:nvSpPr>
          <p:cNvPr id="5" name="Slide Number Placeholder 4"/>
          <p:cNvSpPr>
            <a:spLocks noGrp="1"/>
          </p:cNvSpPr>
          <p:nvPr>
            <p:ph type="sldNum" sz="quarter" idx="12"/>
          </p:nvPr>
        </p:nvSpPr>
        <p:spPr/>
        <p:txBody>
          <a:bodyPr/>
          <a:lstStyle/>
          <a:p>
            <a:fld id="{10418569-7E30-427A-B0AC-AC930D968A95}" type="slidenum">
              <a:rPr lang="en-US" smtClean="0"/>
              <a:pPr/>
              <a:t>20</a:t>
            </a:fld>
            <a:endParaRPr lang="en-US"/>
          </a:p>
        </p:txBody>
      </p:sp>
    </p:spTree>
    <p:extLst>
      <p:ext uri="{BB962C8B-B14F-4D97-AF65-F5344CB8AC3E}">
        <p14:creationId xmlns:p14="http://schemas.microsoft.com/office/powerpoint/2010/main" val="216283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CPC’s link to a national interest in transitions for high risk students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21</a:t>
            </a:fld>
            <a:endParaRPr lang="en-US" dirty="0"/>
          </a:p>
        </p:txBody>
      </p:sp>
      <p:sp>
        <p:nvSpPr>
          <p:cNvPr id="5" name="Text Placeholder 4"/>
          <p:cNvSpPr>
            <a:spLocks noGrp="1"/>
          </p:cNvSpPr>
          <p:nvPr>
            <p:ph type="body" sz="quarter" idx="13"/>
          </p:nvPr>
        </p:nvSpPr>
        <p:spPr>
          <a:xfrm>
            <a:off x="762000" y="6172200"/>
            <a:ext cx="2971800" cy="277812"/>
          </a:xfrm>
        </p:spPr>
        <p:txBody>
          <a:bodyPr>
            <a:normAutofit fontScale="85000" lnSpcReduction="20000"/>
          </a:bodyPr>
          <a:lstStyle/>
          <a:p>
            <a:endParaRPr lang="en-US" dirty="0">
              <a:solidFill>
                <a:srgbClr val="FF0000"/>
              </a:solidFill>
            </a:endParaRPr>
          </a:p>
        </p:txBody>
      </p:sp>
      <p:sp>
        <p:nvSpPr>
          <p:cNvPr id="7" name="Rectangle 1"/>
          <p:cNvSpPr>
            <a:spLocks noChangeArrowheads="1"/>
          </p:cNvSpPr>
          <p:nvPr/>
        </p:nvSpPr>
        <p:spPr bwMode="auto">
          <a:xfrm>
            <a:off x="-80167" y="-539734"/>
            <a:ext cx="106794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NUMBERS OF REGIONAL ACTIVITIES AND PARTICIPANTS, 2014-2015</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866441" y="2286000"/>
            <a:ext cx="6345260" cy="3530599"/>
          </a:xfrm>
        </p:spPr>
        <p:txBody>
          <a:bodyPr>
            <a:normAutofit fontScale="85000" lnSpcReduction="10000"/>
          </a:bodyPr>
          <a:lstStyle/>
          <a:p>
            <a:r>
              <a:rPr lang="en-US" b="1" dirty="0"/>
              <a:t>By providing for College Preparatory Courses, Texas joins 37 other states that are exploring high school transitional courses as an alternative to developmental </a:t>
            </a:r>
            <a:r>
              <a:rPr lang="en-US" b="1" dirty="0" smtClean="0"/>
              <a:t>education (Barnett et al, 2013).</a:t>
            </a:r>
          </a:p>
          <a:p>
            <a:r>
              <a:rPr lang="en-US" b="1" dirty="0" smtClean="0"/>
              <a:t>College Preparatory Courses support imperatives to to address student need for remediation at the lowest possible level, using fast-track models, and support brush-up before placement testing (Center for Community College Student Engagement, 2014; Office of President, 2014).</a:t>
            </a:r>
            <a:endParaRPr lang="en-US" b="1" dirty="0"/>
          </a:p>
          <a:p>
            <a:pPr marL="0" indent="0">
              <a:buNone/>
            </a:pPr>
            <a:r>
              <a:rPr lang="en-US" sz="1300" dirty="0" smtClean="0"/>
              <a:t>Center for Community College Student Engagement (2014).  A Matter of Degree: Practices to Pathways. Austin TX: University of Texas at Austin, Higher Education Leadership.</a:t>
            </a:r>
          </a:p>
          <a:p>
            <a:pPr marL="0" indent="0">
              <a:buNone/>
            </a:pPr>
            <a:r>
              <a:rPr lang="en-US" sz="1300" dirty="0" smtClean="0"/>
              <a:t>Executive Office of the President (2014).  Increasing College Opportunity for Low-Income Students.  Washington D.C. : White House.</a:t>
            </a:r>
          </a:p>
          <a:p>
            <a:pPr marL="0" indent="0">
              <a:buNone/>
            </a:pPr>
            <a:r>
              <a:rPr lang="en-US" sz="1300" dirty="0" smtClean="0"/>
              <a:t>Barnett, E. A., Frey, M. P., Trimble, M. J., &amp; </a:t>
            </a:r>
            <a:r>
              <a:rPr lang="en-US" sz="1300" dirty="0" err="1" smtClean="0"/>
              <a:t>Pheatt</a:t>
            </a:r>
            <a:r>
              <a:rPr lang="en-US" sz="1300" dirty="0" smtClean="0"/>
              <a:t>, L(2013). Reshaping the College Transition.  Teachers College, Columbia University: Community College Research Center.</a:t>
            </a:r>
            <a:endParaRPr lang="en-US" sz="1300" dirty="0"/>
          </a:p>
        </p:txBody>
      </p:sp>
    </p:spTree>
    <p:extLst>
      <p:ext uri="{BB962C8B-B14F-4D97-AF65-F5344CB8AC3E}">
        <p14:creationId xmlns:p14="http://schemas.microsoft.com/office/powerpoint/2010/main" val="2229483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success in transitional course implementation rests on</a:t>
            </a:r>
            <a:endParaRPr lang="en-US" dirty="0"/>
          </a:p>
        </p:txBody>
      </p:sp>
      <p:sp>
        <p:nvSpPr>
          <p:cNvPr id="3" name="Content Placeholder 2"/>
          <p:cNvSpPr>
            <a:spLocks noGrp="1"/>
          </p:cNvSpPr>
          <p:nvPr>
            <p:ph idx="1"/>
          </p:nvPr>
        </p:nvSpPr>
        <p:spPr/>
        <p:txBody>
          <a:bodyPr>
            <a:normAutofit/>
          </a:bodyPr>
          <a:lstStyle/>
          <a:p>
            <a:r>
              <a:rPr lang="en-US" dirty="0" smtClean="0"/>
              <a:t>Leadership in standards based reform based on Texas College and Career Readiness Standards common to K-12 and higher education.</a:t>
            </a:r>
          </a:p>
          <a:p>
            <a:r>
              <a:rPr lang="en-US" dirty="0" smtClean="0"/>
              <a:t>A common and progressive college readiness assessment in the TSI.</a:t>
            </a:r>
          </a:p>
          <a:p>
            <a:r>
              <a:rPr lang="en-US" dirty="0" smtClean="0"/>
              <a:t>Liberalization of high school graduation requirements with opportunity for new courses.</a:t>
            </a:r>
          </a:p>
          <a:p>
            <a:r>
              <a:rPr lang="en-US" dirty="0" smtClean="0"/>
              <a:t>A pattern of regional ESC’s and P-16 Councils</a:t>
            </a:r>
          </a:p>
          <a:p>
            <a:r>
              <a:rPr lang="en-US" dirty="0" smtClean="0"/>
              <a:t>Demonstrated willingness to gear curriculum to address needs of vulnerable students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22</a:t>
            </a:fld>
            <a:endParaRPr lang="en-US" dirty="0"/>
          </a:p>
        </p:txBody>
      </p:sp>
      <p:sp>
        <p:nvSpPr>
          <p:cNvPr id="5" name="Text Placeholder 4"/>
          <p:cNvSpPr>
            <a:spLocks noGrp="1"/>
          </p:cNvSpPr>
          <p:nvPr>
            <p:ph type="body" sz="quarter" idx="13"/>
          </p:nvPr>
        </p:nvSpPr>
        <p:spPr>
          <a:xfrm>
            <a:off x="532356" y="6223990"/>
            <a:ext cx="3049044" cy="277812"/>
          </a:xfrm>
        </p:spPr>
        <p:txBody>
          <a:bodyPr>
            <a:normAutofit fontScale="85000" lnSpcReduction="20000"/>
          </a:bodyPr>
          <a:lstStyle/>
          <a:p>
            <a:endParaRPr lang="en-US" dirty="0">
              <a:solidFill>
                <a:srgbClr val="FF0000"/>
              </a:solidFill>
            </a:endParaRPr>
          </a:p>
        </p:txBody>
      </p:sp>
    </p:spTree>
    <p:extLst>
      <p:ext uri="{BB962C8B-B14F-4D97-AF65-F5344CB8AC3E}">
        <p14:creationId xmlns:p14="http://schemas.microsoft.com/office/powerpoint/2010/main" val="149344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3"/>
              </a:rPr>
              <a:t>http://untavatar.org</a:t>
            </a:r>
            <a:r>
              <a:rPr lang="en-US" dirty="0"/>
              <a:t/>
            </a:r>
            <a:br>
              <a:rPr lang="en-US" dirty="0"/>
            </a:br>
            <a:r>
              <a:rPr lang="en-US" dirty="0" smtClean="0"/>
              <a:t/>
            </a:r>
            <a:br>
              <a:rPr lang="en-US" dirty="0" smtClean="0"/>
            </a:br>
            <a:r>
              <a:rPr lang="en-US" sz="3200" dirty="0" smtClean="0"/>
              <a:t>Please visit the AVATAR website for more information.</a:t>
            </a:r>
            <a:endParaRPr lang="en-US" sz="3200" dirty="0"/>
          </a:p>
        </p:txBody>
      </p:sp>
      <p:sp>
        <p:nvSpPr>
          <p:cNvPr id="3" name="Footer Placeholder 2"/>
          <p:cNvSpPr>
            <a:spLocks noGrp="1"/>
          </p:cNvSpPr>
          <p:nvPr>
            <p:ph type="ftr" sz="quarter" idx="11"/>
          </p:nvPr>
        </p:nvSpPr>
        <p:spPr/>
        <p:txBody>
          <a:bodyPr/>
          <a:lstStyle/>
          <a:p>
            <a:r>
              <a:rPr lang="en-US" smtClean="0"/>
              <a:t>http:P//untavatar.org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23</a:t>
            </a:fld>
            <a:endParaRPr lang="en-US" dirty="0"/>
          </a:p>
        </p:txBody>
      </p:sp>
    </p:spTree>
    <p:extLst>
      <p:ext uri="{BB962C8B-B14F-4D97-AF65-F5344CB8AC3E}">
        <p14:creationId xmlns:p14="http://schemas.microsoft.com/office/powerpoint/2010/main" val="598757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866440" y="2057401"/>
            <a:ext cx="7820359" cy="3962400"/>
          </a:xfrm>
        </p:spPr>
        <p:txBody>
          <a:bodyPr>
            <a:normAutofit lnSpcReduction="10000"/>
          </a:bodyPr>
          <a:lstStyle/>
          <a:p>
            <a:endParaRPr lang="en-US" dirty="0"/>
          </a:p>
          <a:p>
            <a:r>
              <a:rPr lang="en-US" b="1" dirty="0" smtClean="0"/>
              <a:t>Nan Gainer</a:t>
            </a:r>
            <a:r>
              <a:rPr lang="en-US" dirty="0" smtClean="0"/>
              <a:t>, Region 3 Curriculum &amp;Instructor Director</a:t>
            </a:r>
          </a:p>
          <a:p>
            <a:r>
              <a:rPr lang="en-US" b="1" dirty="0" smtClean="0"/>
              <a:t>Cheryl Shamburger</a:t>
            </a:r>
            <a:r>
              <a:rPr lang="en-US" dirty="0" smtClean="0"/>
              <a:t>, Region 3 Career and Technical Education Specialist</a:t>
            </a:r>
          </a:p>
          <a:p>
            <a:r>
              <a:rPr lang="en-US" dirty="0"/>
              <a:t> </a:t>
            </a:r>
            <a:r>
              <a:rPr lang="en-US" b="1" dirty="0" smtClean="0"/>
              <a:t>Gayle Parenica</a:t>
            </a:r>
            <a:r>
              <a:rPr lang="en-US" dirty="0" smtClean="0"/>
              <a:t>, Region 3 C&amp;I Accountability &amp; Assessment Specialist</a:t>
            </a:r>
          </a:p>
          <a:p>
            <a:r>
              <a:rPr lang="en-US" dirty="0"/>
              <a:t> </a:t>
            </a:r>
            <a:r>
              <a:rPr lang="en-US" b="1" dirty="0"/>
              <a:t>Ashley Bergeron</a:t>
            </a:r>
            <a:r>
              <a:rPr lang="en-US" dirty="0"/>
              <a:t>, Region 3 Social Studies, EPP Specialist</a:t>
            </a:r>
          </a:p>
          <a:p>
            <a:r>
              <a:rPr lang="en-US" b="1" dirty="0" smtClean="0"/>
              <a:t>Mary Lea Pfenninger</a:t>
            </a:r>
            <a:r>
              <a:rPr lang="en-US" dirty="0" smtClean="0"/>
              <a:t>, Region 3 Gifted/Talented, Advanced Academics, &amp; AVATAR Specialist</a:t>
            </a:r>
          </a:p>
          <a:p>
            <a:r>
              <a:rPr lang="en-US" b="1" dirty="0" smtClean="0"/>
              <a:t>Mary Harris</a:t>
            </a:r>
            <a:r>
              <a:rPr lang="en-US" dirty="0" smtClean="0"/>
              <a:t>, Professor Emerita, University of North Texas, Co-Convener, North Texas Regional P-16 Council, Denton, TX, </a:t>
            </a:r>
            <a:r>
              <a:rPr lang="en-US" dirty="0" smtClean="0">
                <a:hlinkClick r:id="rId3"/>
              </a:rPr>
              <a:t>mary.harris@unt.edu</a:t>
            </a:r>
            <a:r>
              <a:rPr lang="en-US" dirty="0" smtClean="0"/>
              <a:t>, 940 367-3026</a:t>
            </a:r>
          </a:p>
          <a:p>
            <a:pPr marL="0" indent="0">
              <a:buNone/>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24</a:t>
            </a:fld>
            <a:endParaRPr lang="en-US" dirty="0"/>
          </a:p>
        </p:txBody>
      </p:sp>
      <p:sp>
        <p:nvSpPr>
          <p:cNvPr id="5" name="Text Placeholder 4"/>
          <p:cNvSpPr>
            <a:spLocks noGrp="1"/>
          </p:cNvSpPr>
          <p:nvPr>
            <p:ph type="body" sz="quarter" idx="13"/>
          </p:nvPr>
        </p:nvSpPr>
        <p:spPr>
          <a:xfrm>
            <a:off x="532356" y="6223990"/>
            <a:ext cx="2820444" cy="329210"/>
          </a:xfrm>
        </p:spPr>
        <p:txBody>
          <a:bodyPr>
            <a:normAutofit fontScale="92500" lnSpcReduction="10000"/>
          </a:bodyPr>
          <a:lstStyle/>
          <a:p>
            <a:endParaRPr lang="en-US" dirty="0"/>
          </a:p>
        </p:txBody>
      </p:sp>
    </p:spTree>
    <p:extLst>
      <p:ext uri="{BB962C8B-B14F-4D97-AF65-F5344CB8AC3E}">
        <p14:creationId xmlns:p14="http://schemas.microsoft.com/office/powerpoint/2010/main" val="110066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Presentation</a:t>
            </a:r>
            <a:endParaRPr lang="en-US" dirty="0"/>
          </a:p>
        </p:txBody>
      </p:sp>
      <p:sp>
        <p:nvSpPr>
          <p:cNvPr id="3" name="Content Placeholder 2"/>
          <p:cNvSpPr>
            <a:spLocks noGrp="1"/>
          </p:cNvSpPr>
          <p:nvPr>
            <p:ph idx="1"/>
          </p:nvPr>
        </p:nvSpPr>
        <p:spPr>
          <a:xfrm>
            <a:off x="1333356" y="2438400"/>
            <a:ext cx="6345260" cy="3530599"/>
          </a:xfrm>
        </p:spPr>
        <p:txBody>
          <a:bodyPr>
            <a:normAutofit/>
          </a:bodyPr>
          <a:lstStyle/>
          <a:p>
            <a:pPr marL="0" indent="0">
              <a:buNone/>
            </a:pPr>
            <a:r>
              <a:rPr lang="en-US" sz="2400" dirty="0" smtClean="0">
                <a:solidFill>
                  <a:srgbClr val="FF0000"/>
                </a:solidFill>
              </a:rPr>
              <a:t>1.</a:t>
            </a:r>
            <a:r>
              <a:rPr lang="en-US" sz="2400" dirty="0" smtClean="0"/>
              <a:t> Learn about the College Preparatory Courses mandated by HB 5 as developed in ESC Region 3 </a:t>
            </a:r>
          </a:p>
          <a:p>
            <a:pPr marL="0" indent="0">
              <a:buNone/>
            </a:pPr>
            <a:r>
              <a:rPr lang="en-US" sz="2400" dirty="0" smtClean="0">
                <a:solidFill>
                  <a:srgbClr val="FF0000"/>
                </a:solidFill>
              </a:rPr>
              <a:t>2.</a:t>
            </a:r>
            <a:r>
              <a:rPr lang="en-US" sz="2400" dirty="0" smtClean="0"/>
              <a:t>  Experience perspectives of collaborators in building pathways for college readiness and success</a:t>
            </a:r>
          </a:p>
          <a:p>
            <a:pPr marL="0" indent="0">
              <a:buNone/>
            </a:pPr>
            <a:r>
              <a:rPr lang="en-US" sz="2400" dirty="0" smtClean="0">
                <a:solidFill>
                  <a:srgbClr val="FF0000"/>
                </a:solidFill>
              </a:rPr>
              <a:t>3.  </a:t>
            </a:r>
            <a:r>
              <a:rPr lang="en-US" sz="2400" dirty="0" smtClean="0"/>
              <a:t>Consider work in Region 3 from a broader perspective</a:t>
            </a:r>
          </a:p>
          <a:p>
            <a:pPr marL="0" indent="0">
              <a:buNone/>
            </a:pP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sp>
        <p:nvSpPr>
          <p:cNvPr id="5" name="Text Placeholder 4"/>
          <p:cNvSpPr>
            <a:spLocks noGrp="1"/>
          </p:cNvSpPr>
          <p:nvPr>
            <p:ph type="body" sz="quarter" idx="13"/>
          </p:nvPr>
        </p:nvSpPr>
        <p:spPr>
          <a:xfrm>
            <a:off x="990600" y="6172200"/>
            <a:ext cx="3124200" cy="277812"/>
          </a:xfrm>
        </p:spPr>
        <p:txBody>
          <a:bodyPr>
            <a:normAutofit fontScale="85000" lnSpcReduction="20000"/>
          </a:bodyPr>
          <a:lstStyle/>
          <a:p>
            <a:r>
              <a:rPr lang="en-US" dirty="0">
                <a:solidFill>
                  <a:srgbClr val="C00000"/>
                </a:solidFill>
              </a:rPr>
              <a:t>http://untavatar.org</a:t>
            </a:r>
          </a:p>
          <a:p>
            <a:endParaRPr lang="en-US" dirty="0">
              <a:solidFill>
                <a:srgbClr val="FF0000"/>
              </a:solidFill>
            </a:endParaRPr>
          </a:p>
        </p:txBody>
      </p:sp>
    </p:spTree>
    <p:extLst>
      <p:ext uri="{BB962C8B-B14F-4D97-AF65-F5344CB8AC3E}">
        <p14:creationId xmlns:p14="http://schemas.microsoft.com/office/powerpoint/2010/main" val="3804477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410" y="914400"/>
            <a:ext cx="7055789" cy="3048000"/>
          </a:xfrm>
        </p:spPr>
        <p:txBody>
          <a:bodyPr/>
          <a:lstStyle/>
          <a:p>
            <a:pPr marL="0" indent="0">
              <a:lnSpc>
                <a:spcPct val="150000"/>
              </a:lnSpc>
            </a:pPr>
            <a:r>
              <a:rPr lang="en-US" sz="4000" b="1" dirty="0" smtClean="0"/>
              <a:t>College Preparatory Courses in Region 3</a:t>
            </a:r>
            <a:endParaRPr lang="en-US" sz="4000"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4</a:t>
            </a:fld>
            <a:endParaRPr lang="en-US" dirty="0"/>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513" b="15729"/>
          <a:stretch/>
        </p:blipFill>
        <p:spPr bwMode="auto">
          <a:xfrm>
            <a:off x="1349664" y="4724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http://untavatar.org</a:t>
            </a:r>
            <a:endParaRPr lang="en-US" dirty="0"/>
          </a:p>
        </p:txBody>
      </p:sp>
    </p:spTree>
    <p:extLst>
      <p:ext uri="{BB962C8B-B14F-4D97-AF65-F5344CB8AC3E}">
        <p14:creationId xmlns:p14="http://schemas.microsoft.com/office/powerpoint/2010/main" val="20392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Preparatory Courses</a:t>
            </a:r>
            <a:endParaRPr lang="en-US" dirty="0"/>
          </a:p>
        </p:txBody>
      </p:sp>
      <p:sp>
        <p:nvSpPr>
          <p:cNvPr id="3" name="Content Placeholder 2"/>
          <p:cNvSpPr>
            <a:spLocks noGrp="1"/>
          </p:cNvSpPr>
          <p:nvPr>
            <p:ph idx="1"/>
          </p:nvPr>
        </p:nvSpPr>
        <p:spPr/>
        <p:txBody>
          <a:bodyPr>
            <a:noAutofit/>
          </a:bodyPr>
          <a:lstStyle/>
          <a:p>
            <a:r>
              <a:rPr lang="en-US" sz="2000" dirty="0" smtClean="0"/>
              <a:t>Districts </a:t>
            </a:r>
            <a:r>
              <a:rPr lang="en-US" sz="2000" dirty="0"/>
              <a:t>must partner with at least one IHE to develop </a:t>
            </a:r>
            <a:r>
              <a:rPr lang="en-US" sz="2000" dirty="0" smtClean="0"/>
              <a:t>college </a:t>
            </a:r>
            <a:r>
              <a:rPr lang="en-US" sz="2000" dirty="0"/>
              <a:t>prep courses in math and ELA for 12th grade students who do not meet college readiness standards or whose performance indicates they are not </a:t>
            </a:r>
            <a:r>
              <a:rPr lang="en-US" sz="2000" dirty="0" smtClean="0"/>
              <a:t>ready for entry-level </a:t>
            </a:r>
            <a:r>
              <a:rPr lang="en-US" sz="2000" dirty="0"/>
              <a:t>college coursework. </a:t>
            </a:r>
            <a:endParaRPr lang="en-US" sz="2000" dirty="0" smtClean="0"/>
          </a:p>
          <a:p>
            <a:r>
              <a:rPr lang="en-US" sz="2000" dirty="0" smtClean="0"/>
              <a:t>Effective </a:t>
            </a:r>
            <a:r>
              <a:rPr lang="en-US" sz="2000" dirty="0"/>
              <a:t>2013-2014 (with courses to be provided no later than 2014-2015)</a:t>
            </a:r>
          </a:p>
          <a:p>
            <a:r>
              <a:rPr lang="en-US" sz="2000" dirty="0"/>
              <a:t>High school </a:t>
            </a:r>
            <a:r>
              <a:rPr lang="en-US" sz="2000" dirty="0" smtClean="0"/>
              <a:t>and </a:t>
            </a:r>
            <a:r>
              <a:rPr lang="en-US" sz="2000" dirty="0"/>
              <a:t>IHE faculty must meet regularly as necessary to ensure courses are aligned with college readiness expectations.</a:t>
            </a:r>
          </a:p>
          <a:p>
            <a:pPr marL="402336" lvl="1" indent="0">
              <a:buNone/>
            </a:pPr>
            <a:endParaRPr lang="en-US" sz="2000" dirty="0" smtClean="0"/>
          </a:p>
        </p:txBody>
      </p:sp>
      <p:sp>
        <p:nvSpPr>
          <p:cNvPr id="5" name="Slide Number Placeholder 4"/>
          <p:cNvSpPr>
            <a:spLocks noGrp="1"/>
          </p:cNvSpPr>
          <p:nvPr>
            <p:ph type="sldNum" sz="quarter" idx="12"/>
          </p:nvPr>
        </p:nvSpPr>
        <p:spPr/>
        <p:txBody>
          <a:bodyPr/>
          <a:lstStyle/>
          <a:p>
            <a:fld id="{10418569-7E30-427A-B0AC-AC930D968A95}" type="slidenum">
              <a:rPr lang="en-US" smtClean="0"/>
              <a:pPr/>
              <a:t>5</a:t>
            </a:fld>
            <a:endParaRPr lang="en-US"/>
          </a:p>
        </p:txBody>
      </p:sp>
      <p:sp>
        <p:nvSpPr>
          <p:cNvPr id="6" name="Footer Placeholder 5"/>
          <p:cNvSpPr>
            <a:spLocks noGrp="1"/>
          </p:cNvSpPr>
          <p:nvPr>
            <p:ph type="ftr" sz="quarter" idx="11"/>
          </p:nvPr>
        </p:nvSpPr>
        <p:spPr/>
        <p:txBody>
          <a:bodyPr/>
          <a:lstStyle/>
          <a:p>
            <a:r>
              <a:rPr lang="en-US" dirty="0" smtClean="0"/>
              <a:t>http://untavatar.org</a:t>
            </a:r>
            <a:endParaRPr lang="en-US" dirty="0"/>
          </a:p>
        </p:txBody>
      </p:sp>
    </p:spTree>
    <p:extLst>
      <p:ext uri="{BB962C8B-B14F-4D97-AF65-F5344CB8AC3E}">
        <p14:creationId xmlns:p14="http://schemas.microsoft.com/office/powerpoint/2010/main" val="380414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dirty="0" smtClean="0"/>
              <a:t>What is AVATAR (Academic Vertical Alignment Training and Renewal)?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e 2"/>
          <p:cNvGraphicFramePr>
            <a:graphicFrameLocks noGrp="1"/>
          </p:cNvGraphicFramePr>
          <p:nvPr>
            <p:extLst/>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0"/>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1"/>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6</a:t>
            </a:fld>
            <a:endParaRPr lang="en-US" dirty="0"/>
          </a:p>
        </p:txBody>
      </p:sp>
    </p:spTree>
    <p:extLst>
      <p:ext uri="{BB962C8B-B14F-4D97-AF65-F5344CB8AC3E}">
        <p14:creationId xmlns:p14="http://schemas.microsoft.com/office/powerpoint/2010/main" val="298310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What is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92500" lnSpcReduction="2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Fort Worth area</a:t>
            </a:r>
          </a:p>
          <a:p>
            <a:pPr marL="457200" indent="-457200">
              <a:buFont typeface="+mj-lt"/>
              <a:buAutoNum type="arabicPeriod"/>
            </a:pPr>
            <a:r>
              <a:rPr lang="en-US" sz="2400" dirty="0" smtClean="0"/>
              <a:t>Currently active in all 20 Education Service Center regions of the Texas </a:t>
            </a:r>
            <a:r>
              <a:rPr lang="en-US" sz="2400" dirty="0" smtClean="0">
                <a:solidFill>
                  <a:schemeClr val="tx1"/>
                </a:solidFill>
              </a:rPr>
              <a:t>Education</a:t>
            </a:r>
            <a:r>
              <a:rPr lang="en-US" sz="2400" dirty="0" smtClean="0"/>
              <a:t>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66216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AVATAR Goals</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0000" lnSpcReduction="20000"/>
          </a:bodyPr>
          <a:lstStyle/>
          <a:p>
            <a:pPr marL="0" indent="0">
              <a:buNone/>
            </a:pPr>
            <a:r>
              <a:rPr lang="en-US" sz="2400" b="1" dirty="0" smtClean="0">
                <a:solidFill>
                  <a:srgbClr val="FF0000"/>
                </a:solidFill>
              </a:rPr>
              <a:t>Close gaps in student access to and success in post-secondary education through collaboration focused on </a:t>
            </a:r>
          </a:p>
          <a:p>
            <a:pPr marL="457200" indent="-457200">
              <a:buFont typeface="+mj-lt"/>
              <a:buAutoNum type="arabicPeriod"/>
            </a:pPr>
            <a:r>
              <a:rPr lang="en-US" sz="2400" dirty="0" smtClean="0">
                <a:solidFill>
                  <a:srgbClr val="FF0000"/>
                </a:solidFill>
              </a:rPr>
              <a:t>2011-14</a:t>
            </a:r>
            <a:r>
              <a:rPr lang="en-US" sz="2400" dirty="0" smtClean="0">
                <a:solidFill>
                  <a:schemeClr val="tx1"/>
                </a:solidFill>
              </a:rPr>
              <a:t>:  Vertical alignment of the core curriculum </a:t>
            </a:r>
            <a:endParaRPr lang="en-US" sz="2400" dirty="0" smtClean="0"/>
          </a:p>
          <a:p>
            <a:pPr marL="457200" indent="-457200">
              <a:buFont typeface="+mj-lt"/>
              <a:buAutoNum type="arabicPeriod"/>
            </a:pPr>
            <a:r>
              <a:rPr lang="en-US" sz="2400" dirty="0" smtClean="0">
                <a:solidFill>
                  <a:srgbClr val="FF0000"/>
                </a:solidFill>
              </a:rPr>
              <a:t>2014-15</a:t>
            </a:r>
            <a:r>
              <a:rPr lang="en-US" sz="2400" dirty="0" smtClean="0"/>
              <a:t>:  Vertical alignment through College Preparatory Courses in ELA and mathematics designed for high school students who are not college ready and may, according to local agreement, exempt the TSI (a provision of HB 5, 2013)</a:t>
            </a:r>
          </a:p>
          <a:p>
            <a:pPr marL="457200" indent="-457200">
              <a:buFont typeface="+mj-lt"/>
              <a:buAutoNum type="arabicPeriod"/>
            </a:pPr>
            <a:r>
              <a:rPr lang="en-US" sz="2400" dirty="0" smtClean="0">
                <a:solidFill>
                  <a:srgbClr val="FF0000"/>
                </a:solidFill>
              </a:rPr>
              <a:t>2015-16</a:t>
            </a:r>
            <a:r>
              <a:rPr lang="en-US" sz="2400" dirty="0" smtClean="0"/>
              <a:t>:  Vertical alignment of curriculum arising from endorsement options offered by local high schools and continuation  of work begun in earlier years.</a:t>
            </a:r>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43712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numCol="1" compatLnSpc="1">
            <a:prstTxWarp prst="textNoShape">
              <a:avLst/>
            </a:prstTxWarp>
          </a:bodyPr>
          <a:lstStyle/>
          <a:p>
            <a:r>
              <a:rPr lang="en-US" altLang="en-US" i="1" cap="none" dirty="0" smtClean="0"/>
              <a:t>Why alignment?</a:t>
            </a:r>
          </a:p>
        </p:txBody>
      </p:sp>
      <p:sp>
        <p:nvSpPr>
          <p:cNvPr id="3" name="Content Placeholder 2"/>
          <p:cNvSpPr>
            <a:spLocks noGrp="1"/>
          </p:cNvSpPr>
          <p:nvPr>
            <p:ph idx="1"/>
          </p:nvPr>
        </p:nvSpPr>
        <p:spPr>
          <a:xfrm>
            <a:off x="457200" y="1284288"/>
            <a:ext cx="8229600" cy="5802312"/>
          </a:xfrm>
        </p:spPr>
        <p:txBody>
          <a:bodyPr/>
          <a:lstStyle/>
          <a:p>
            <a:pPr>
              <a:defRPr/>
            </a:pPr>
            <a:endParaRPr lang="en-US" dirty="0" smtClean="0">
              <a:solidFill>
                <a:schemeClr val="tx1">
                  <a:lumMod val="85000"/>
                  <a:lumOff val="15000"/>
                </a:schemeClr>
              </a:solidFill>
            </a:endParaRPr>
          </a:p>
          <a:p>
            <a:pPr>
              <a:defRPr/>
            </a:pPr>
            <a:endParaRPr lang="en-US" dirty="0">
              <a:solidFill>
                <a:schemeClr val="tx1">
                  <a:lumMod val="85000"/>
                  <a:lumOff val="15000"/>
                </a:schemeClr>
              </a:solidFill>
            </a:endParaRPr>
          </a:p>
          <a:p>
            <a:pPr>
              <a:defRPr/>
            </a:pPr>
            <a:endParaRPr lang="en-US" dirty="0" smtClean="0">
              <a:solidFill>
                <a:schemeClr val="tx1">
                  <a:lumMod val="85000"/>
                  <a:lumOff val="15000"/>
                </a:schemeClr>
              </a:solidFill>
            </a:endParaRPr>
          </a:p>
          <a:p>
            <a:pPr>
              <a:defRPr/>
            </a:pPr>
            <a:r>
              <a:rPr lang="en-US" dirty="0" smtClean="0">
                <a:solidFill>
                  <a:schemeClr val="tx1">
                    <a:lumMod val="85000"/>
                    <a:lumOff val="15000"/>
                  </a:schemeClr>
                </a:solidFill>
              </a:rPr>
              <a:t>Too many secondary and postsecondary leaders and educators lack </a:t>
            </a:r>
            <a:r>
              <a:rPr lang="en-US" b="1" dirty="0" smtClean="0">
                <a:solidFill>
                  <a:schemeClr val="tx1">
                    <a:lumMod val="85000"/>
                    <a:lumOff val="15000"/>
                  </a:schemeClr>
                </a:solidFill>
              </a:rPr>
              <a:t>shared and accurate information</a:t>
            </a:r>
            <a:r>
              <a:rPr lang="en-US" dirty="0" smtClean="0">
                <a:solidFill>
                  <a:schemeClr val="tx1">
                    <a:lumMod val="85000"/>
                    <a:lumOff val="15000"/>
                  </a:schemeClr>
                </a:solidFill>
              </a:rPr>
              <a:t> and </a:t>
            </a:r>
            <a:r>
              <a:rPr lang="en-US" b="1" dirty="0" smtClean="0">
                <a:solidFill>
                  <a:schemeClr val="tx1">
                    <a:lumMod val="85000"/>
                    <a:lumOff val="15000"/>
                  </a:schemeClr>
                </a:solidFill>
              </a:rPr>
              <a:t>understanding</a:t>
            </a:r>
            <a:r>
              <a:rPr lang="en-US" dirty="0" smtClean="0">
                <a:solidFill>
                  <a:schemeClr val="tx1">
                    <a:lumMod val="85000"/>
                    <a:lumOff val="15000"/>
                  </a:schemeClr>
                </a:solidFill>
              </a:rPr>
              <a:t> of what a student must know and do to be successful in postsecondary education and careers;</a:t>
            </a:r>
          </a:p>
          <a:p>
            <a:pPr>
              <a:defRPr/>
            </a:pPr>
            <a:endParaRPr lang="en-US" sz="1100" dirty="0" smtClean="0">
              <a:solidFill>
                <a:schemeClr val="tx1">
                  <a:lumMod val="85000"/>
                  <a:lumOff val="15000"/>
                </a:schemeClr>
              </a:solidFill>
            </a:endParaRPr>
          </a:p>
          <a:p>
            <a:pPr>
              <a:defRPr/>
            </a:pPr>
            <a:r>
              <a:rPr lang="en-US" dirty="0" smtClean="0">
                <a:solidFill>
                  <a:schemeClr val="tx1">
                    <a:lumMod val="85000"/>
                    <a:lumOff val="15000"/>
                  </a:schemeClr>
                </a:solidFill>
              </a:rPr>
              <a:t>Too many students enter postsecondary education but do not </a:t>
            </a:r>
            <a:r>
              <a:rPr lang="en-US" b="1" dirty="0" smtClean="0">
                <a:solidFill>
                  <a:schemeClr val="tx1">
                    <a:lumMod val="85000"/>
                    <a:lumOff val="15000"/>
                  </a:schemeClr>
                </a:solidFill>
              </a:rPr>
              <a:t>complete</a:t>
            </a:r>
            <a:r>
              <a:rPr lang="en-US" dirty="0" smtClean="0">
                <a:solidFill>
                  <a:schemeClr val="tx1">
                    <a:lumMod val="85000"/>
                    <a:lumOff val="15000"/>
                  </a:schemeClr>
                </a:solidFill>
              </a:rPr>
              <a:t> in a timely fashion; and</a:t>
            </a:r>
          </a:p>
          <a:p>
            <a:pPr>
              <a:defRPr/>
            </a:pPr>
            <a:endParaRPr lang="en-US" sz="1100" dirty="0" smtClean="0">
              <a:solidFill>
                <a:schemeClr val="tx1">
                  <a:lumMod val="85000"/>
                  <a:lumOff val="15000"/>
                </a:schemeClr>
              </a:solidFill>
            </a:endParaRPr>
          </a:p>
          <a:p>
            <a:pPr>
              <a:defRPr/>
            </a:pPr>
            <a:r>
              <a:rPr lang="en-US" dirty="0" smtClean="0">
                <a:solidFill>
                  <a:schemeClr val="tx1">
                    <a:lumMod val="85000"/>
                    <a:lumOff val="15000"/>
                  </a:schemeClr>
                </a:solidFill>
              </a:rPr>
              <a:t>Too many students take </a:t>
            </a:r>
            <a:r>
              <a:rPr lang="en-US" b="1" dirty="0" smtClean="0">
                <a:solidFill>
                  <a:schemeClr val="tx1">
                    <a:lumMod val="85000"/>
                    <a:lumOff val="15000"/>
                  </a:schemeClr>
                </a:solidFill>
              </a:rPr>
              <a:t>developmental education</a:t>
            </a:r>
            <a:r>
              <a:rPr lang="en-US" dirty="0" smtClean="0">
                <a:solidFill>
                  <a:schemeClr val="tx1">
                    <a:lumMod val="85000"/>
                    <a:lumOff val="15000"/>
                  </a:schemeClr>
                </a:solidFill>
              </a:rPr>
              <a:t> at the postsecondary level.</a:t>
            </a:r>
          </a:p>
          <a:p>
            <a:pPr>
              <a:defRPr/>
            </a:pPr>
            <a:endParaRPr lang="en-US" dirty="0"/>
          </a:p>
        </p:txBody>
      </p:sp>
      <p:sp>
        <p:nvSpPr>
          <p:cNvPr id="2" name="Rectangle 1"/>
          <p:cNvSpPr/>
          <p:nvPr/>
        </p:nvSpPr>
        <p:spPr>
          <a:xfrm>
            <a:off x="533400" y="6019800"/>
            <a:ext cx="2452916" cy="369332"/>
          </a:xfrm>
          <a:prstGeom prst="rect">
            <a:avLst/>
          </a:prstGeom>
        </p:spPr>
        <p:txBody>
          <a:bodyPr wrap="none">
            <a:spAutoFit/>
          </a:bodyPr>
          <a:lstStyle/>
          <a:p>
            <a:r>
              <a:rPr lang="en-US" dirty="0">
                <a:solidFill>
                  <a:srgbClr val="C00000"/>
                </a:solidFill>
              </a:rPr>
              <a:t>http://untavatar.org</a:t>
            </a:r>
          </a:p>
        </p:txBody>
      </p:sp>
    </p:spTree>
    <p:extLst>
      <p:ext uri="{BB962C8B-B14F-4D97-AF65-F5344CB8AC3E}">
        <p14:creationId xmlns:p14="http://schemas.microsoft.com/office/powerpoint/2010/main" val="533677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6323</TotalTime>
  <Words>1402</Words>
  <Application>Microsoft Office PowerPoint</Application>
  <PresentationFormat>On-screen Show (4:3)</PresentationFormat>
  <Paragraphs>259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Adobe Gurmukhi</vt:lpstr>
      <vt:lpstr>Arial</vt:lpstr>
      <vt:lpstr>Bodoni MT Black</vt:lpstr>
      <vt:lpstr>Calibri</vt:lpstr>
      <vt:lpstr>Century Gothic</vt:lpstr>
      <vt:lpstr>Felix Titling</vt:lpstr>
      <vt:lpstr>Times New Roman</vt:lpstr>
      <vt:lpstr>Wingdings 3</vt:lpstr>
      <vt:lpstr>Ion Boardroom</vt:lpstr>
      <vt:lpstr>Bridging the Gaps: College Preparatory Courses in Region 3  Bridges to Success Summit  October 16 &amp; 17, 2015 Victoria, TX</vt:lpstr>
      <vt:lpstr>PowerPoint Presentation</vt:lpstr>
      <vt:lpstr>Goals of Presentation</vt:lpstr>
      <vt:lpstr>College Preparatory Courses in Region 3</vt:lpstr>
      <vt:lpstr>College Preparatory Courses</vt:lpstr>
      <vt:lpstr>What is AVATAR (Academic Vertical Alignment Training and Renewal)?</vt:lpstr>
      <vt:lpstr>What is AVATAR?</vt:lpstr>
      <vt:lpstr>AVATAR Goals</vt:lpstr>
      <vt:lpstr>Why alignment?</vt:lpstr>
      <vt:lpstr>PowerPoint Presentation</vt:lpstr>
      <vt:lpstr>PowerPoint Presentation</vt:lpstr>
      <vt:lpstr>PowerPoint Presentation</vt:lpstr>
      <vt:lpstr>PowerPoint Presentation</vt:lpstr>
      <vt:lpstr>What was accomplished by  Region 3 in 2014-2015?</vt:lpstr>
      <vt:lpstr>Region 3 Partnership</vt:lpstr>
      <vt:lpstr>Core Meeting</vt:lpstr>
      <vt:lpstr>Vat Meetings 1</vt:lpstr>
      <vt:lpstr>VAT Meeting 2</vt:lpstr>
      <vt:lpstr>VAT Meeting 2 (cont’d)</vt:lpstr>
      <vt:lpstr>Fall 2015 AVATAR  Expectations</vt:lpstr>
      <vt:lpstr>How CPC’s link to a national interest in transitions for high risk students</vt:lpstr>
      <vt:lpstr>Texas success in transitional course implementation rests on</vt:lpstr>
      <vt:lpstr>http://untavatar.org  Please visit the AVATAR website for more information.</vt:lpstr>
      <vt:lpstr>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Sternberg, Judy</cp:lastModifiedBy>
  <cp:revision>328</cp:revision>
  <cp:lastPrinted>2015-10-15T19:34:56Z</cp:lastPrinted>
  <dcterms:created xsi:type="dcterms:W3CDTF">2012-08-21T16:02:43Z</dcterms:created>
  <dcterms:modified xsi:type="dcterms:W3CDTF">2015-10-20T17:54:21Z</dcterms:modified>
</cp:coreProperties>
</file>