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9" r:id="rId3"/>
    <p:sldId id="276" r:id="rId4"/>
    <p:sldId id="272" r:id="rId5"/>
    <p:sldId id="271" r:id="rId6"/>
    <p:sldId id="290" r:id="rId7"/>
    <p:sldId id="258" r:id="rId8"/>
    <p:sldId id="259" r:id="rId9"/>
    <p:sldId id="291" r:id="rId10"/>
    <p:sldId id="292" r:id="rId11"/>
    <p:sldId id="263" r:id="rId12"/>
    <p:sldId id="260" r:id="rId13"/>
    <p:sldId id="309" r:id="rId14"/>
    <p:sldId id="293" r:id="rId15"/>
    <p:sldId id="310" r:id="rId16"/>
    <p:sldId id="264" r:id="rId17"/>
    <p:sldId id="261" r:id="rId18"/>
    <p:sldId id="322" r:id="rId19"/>
    <p:sldId id="266" r:id="rId20"/>
    <p:sldId id="275" r:id="rId21"/>
    <p:sldId id="274" r:id="rId22"/>
    <p:sldId id="283" r:id="rId23"/>
    <p:sldId id="279" r:id="rId24"/>
    <p:sldId id="280" r:id="rId25"/>
    <p:sldId id="281" r:id="rId26"/>
    <p:sldId id="277" r:id="rId27"/>
    <p:sldId id="282" r:id="rId28"/>
    <p:sldId id="284" r:id="rId29"/>
    <p:sldId id="295" r:id="rId30"/>
    <p:sldId id="305" r:id="rId31"/>
    <p:sldId id="306" r:id="rId32"/>
    <p:sldId id="307" r:id="rId33"/>
    <p:sldId id="308" r:id="rId34"/>
    <p:sldId id="323" r:id="rId35"/>
    <p:sldId id="315" r:id="rId36"/>
    <p:sldId id="317" r:id="rId37"/>
    <p:sldId id="321" r:id="rId38"/>
    <p:sldId id="318" r:id="rId39"/>
    <p:sldId id="319" r:id="rId40"/>
    <p:sldId id="301" r:id="rId41"/>
    <p:sldId id="316" r:id="rId42"/>
    <p:sldId id="30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022"/>
    <a:srgbClr val="A6CE28"/>
    <a:srgbClr val="349C4D"/>
    <a:srgbClr val="3B16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33" autoAdjust="0"/>
  </p:normalViewPr>
  <p:slideViewPr>
    <p:cSldViewPr>
      <p:cViewPr>
        <p:scale>
          <a:sx n="76" d="100"/>
          <a:sy n="76" d="100"/>
        </p:scale>
        <p:origin x="-1998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cxi-fs\vol1\HOME\jharville\My%20Documents-%20H%2011-6-2003\AVATAR\~2013-2014%20AVATAR\~AVATAR%20Project%20Spring%202014\AVATAR%20PPT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 Population with Associate Degree or Higher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2.1604938271604937E-2"/>
                  <c:y val="-2.24482612871559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30.70%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33.70%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08E-2"/>
                  <c:y val="-2.244826128715590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34.30%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806032660894488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33.50%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Ages 25-34</c:v>
                </c:pt>
                <c:pt idx="1">
                  <c:v>Ages 35-44</c:v>
                </c:pt>
                <c:pt idx="2">
                  <c:v>Ages 45-54</c:v>
                </c:pt>
                <c:pt idx="3">
                  <c:v>Ages 55-64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0.307</c:v>
                </c:pt>
                <c:pt idx="1">
                  <c:v>0.33700000000000002</c:v>
                </c:pt>
                <c:pt idx="2">
                  <c:v>0.34300000000000003</c:v>
                </c:pt>
                <c:pt idx="3">
                  <c:v>0.33500000000000002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8375936"/>
        <c:axId val="138424704"/>
        <c:axId val="0"/>
      </c:bar3DChart>
      <c:catAx>
        <c:axId val="1383759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u="sng"/>
            </a:pPr>
            <a:endParaRPr lang="en-US"/>
          </a:p>
        </c:txPr>
        <c:crossAx val="138424704"/>
        <c:crosses val="autoZero"/>
        <c:auto val="1"/>
        <c:lblAlgn val="ctr"/>
        <c:lblOffset val="100"/>
        <c:noMultiLvlLbl val="0"/>
      </c:catAx>
      <c:valAx>
        <c:axId val="13842470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837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Median Annual Wage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'Median Annual Wage'!$A$5:$A$12</c:f>
              <c:strCache>
                <c:ptCount val="8"/>
                <c:pt idx="0">
                  <c:v>Doctoral or 
Professional degree</c:v>
                </c:pt>
                <c:pt idx="1">
                  <c:v>Master's degree</c:v>
                </c:pt>
                <c:pt idx="2">
                  <c:v>Bachelor's degree</c:v>
                </c:pt>
                <c:pt idx="3">
                  <c:v>Associate's degree</c:v>
                </c:pt>
                <c:pt idx="4">
                  <c:v>Postsecondary 
non-degree award</c:v>
                </c:pt>
                <c:pt idx="5">
                  <c:v>Some college, 
no degree</c:v>
                </c:pt>
                <c:pt idx="6">
                  <c:v>High school diploma 
or equivalent</c:v>
                </c:pt>
                <c:pt idx="7">
                  <c:v>Less than 
high school</c:v>
                </c:pt>
              </c:strCache>
            </c:strRef>
          </c:cat>
          <c:val>
            <c:numRef>
              <c:f>'Median Annual Wage'!$B$5:$B$12</c:f>
              <c:numCache>
                <c:formatCode>"$"#,##0_);[Red]\("$"#,##0\)</c:formatCode>
                <c:ptCount val="8"/>
                <c:pt idx="0">
                  <c:v>96420</c:v>
                </c:pt>
                <c:pt idx="1">
                  <c:v>63400</c:v>
                </c:pt>
                <c:pt idx="2">
                  <c:v>67140</c:v>
                </c:pt>
                <c:pt idx="3">
                  <c:v>57590</c:v>
                </c:pt>
                <c:pt idx="4">
                  <c:v>34760</c:v>
                </c:pt>
                <c:pt idx="5">
                  <c:v>28730</c:v>
                </c:pt>
                <c:pt idx="6">
                  <c:v>35170</c:v>
                </c:pt>
                <c:pt idx="7">
                  <c:v>20110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21952"/>
        <c:axId val="84488576"/>
      </c:barChart>
      <c:catAx>
        <c:axId val="173821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4488576"/>
        <c:crosses val="autoZero"/>
        <c:auto val="1"/>
        <c:lblAlgn val="ctr"/>
        <c:lblOffset val="100"/>
        <c:noMultiLvlLbl val="0"/>
      </c:catAx>
      <c:valAx>
        <c:axId val="84488576"/>
        <c:scaling>
          <c:orientation val="minMax"/>
          <c:max val="100000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17382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Students in 2 year IHEs who return to campus </c:v>
                </c:pt>
                <c:pt idx="1">
                  <c:v>Students in 4 year IHES that return to campus 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9.2592592592592587E-3"/>
                  <c:y val="7.27113600236590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Students in 2 year IHEs who return to campus </c:v>
                </c:pt>
                <c:pt idx="1">
                  <c:v>Students in 4 year IHES that return to campus 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0.63800000000000001</c:v>
                </c:pt>
                <c:pt idx="1">
                  <c:v>0.875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Students in 2 year IHEs who return to campus </c:v>
                </c:pt>
                <c:pt idx="1">
                  <c:v>Students in 4 year IHES that return to campus </c:v>
                </c:pt>
              </c:strCache>
            </c:strRef>
          </c:cat>
          <c:val>
            <c:numRef>
              <c:f>Sheet1!$D$2:$D$3</c:f>
              <c:numCache>
                <c:formatCode>0.00%</c:formatCode>
                <c:ptCount val="2"/>
                <c:pt idx="0">
                  <c:v>0.48199999999999998</c:v>
                </c:pt>
                <c:pt idx="1">
                  <c:v>0.80400000000000005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Year 4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Students in 2 year IHEs who return to campus </c:v>
                </c:pt>
                <c:pt idx="1">
                  <c:v>Students in 4 year IHES that return to campus </c:v>
                </c:pt>
              </c:strCache>
            </c:strRef>
          </c:cat>
          <c:val>
            <c:numRef>
              <c:f>Sheet1!$E$2:$E$3</c:f>
              <c:numCache>
                <c:formatCode>0.00%</c:formatCode>
                <c:ptCount val="2"/>
                <c:pt idx="1">
                  <c:v>0.73399999999999999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9091968"/>
        <c:axId val="139093504"/>
      </c:barChart>
      <c:catAx>
        <c:axId val="1390919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139093504"/>
        <c:crosses val="autoZero"/>
        <c:auto val="1"/>
        <c:lblAlgn val="ctr"/>
        <c:lblOffset val="100"/>
        <c:noMultiLvlLbl val="0"/>
      </c:catAx>
      <c:valAx>
        <c:axId val="13909350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13909196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Reason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Work Full-Time</c:v>
                </c:pt>
                <c:pt idx="1">
                  <c:v>Family Commitments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Minor Reason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3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Work Full-Time</c:v>
                </c:pt>
                <c:pt idx="1">
                  <c:v>Family Commitments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0.19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268928"/>
        <c:axId val="108270720"/>
      </c:barChart>
      <c:catAx>
        <c:axId val="1082689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108270720"/>
        <c:crosses val="autoZero"/>
        <c:auto val="1"/>
        <c:lblAlgn val="ctr"/>
        <c:lblOffset val="100"/>
        <c:noMultiLvlLbl val="0"/>
      </c:catAx>
      <c:valAx>
        <c:axId val="10827072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826892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82A63-8DAB-49C7-9866-B2383A37BE2B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E7C557-8435-4EEE-9DF4-552C76B56228}">
      <dgm:prSet custT="1"/>
      <dgm:spPr/>
      <dgm:t>
        <a:bodyPr/>
        <a:lstStyle/>
        <a:p>
          <a:pPr algn="ctr" rtl="0"/>
          <a:r>
            <a:rPr lang="en-US" sz="4000" b="1" cap="none" dirty="0" smtClean="0">
              <a:effectLst>
                <a:outerShdw blurRad="38100" dist="38100" dir="2700000">
                  <a:srgbClr val="000000"/>
                </a:outerShdw>
              </a:effectLst>
              <a:latin typeface="+mj-lt"/>
            </a:rPr>
            <a:t>Workforce Needs</a:t>
          </a:r>
          <a:endParaRPr lang="en-US" sz="4000" b="1" cap="none" dirty="0">
            <a:effectLst>
              <a:outerShdw blurRad="38100" dist="38100" dir="2700000">
                <a:srgbClr val="000000"/>
              </a:outerShdw>
            </a:effectLst>
            <a:latin typeface="+mj-lt"/>
          </a:endParaRPr>
        </a:p>
      </dgm:t>
    </dgm:pt>
    <dgm:pt modelId="{60B5F038-DB35-4582-B055-4D0A5E202F89}" type="parTrans" cxnId="{6D90CE98-84AB-4066-8970-AE04D6F8D177}">
      <dgm:prSet/>
      <dgm:spPr/>
      <dgm:t>
        <a:bodyPr/>
        <a:lstStyle/>
        <a:p>
          <a:endParaRPr lang="en-US"/>
        </a:p>
      </dgm:t>
    </dgm:pt>
    <dgm:pt modelId="{0A83C1E6-8A8A-48D6-80C5-26623A433410}" type="sibTrans" cxnId="{6D90CE98-84AB-4066-8970-AE04D6F8D177}">
      <dgm:prSet/>
      <dgm:spPr/>
      <dgm:t>
        <a:bodyPr/>
        <a:lstStyle/>
        <a:p>
          <a:endParaRPr lang="en-US"/>
        </a:p>
      </dgm:t>
    </dgm:pt>
    <dgm:pt modelId="{09524A73-7313-4FA5-89B6-E0A816765509}" type="pres">
      <dgm:prSet presAssocID="{5B082A63-8DAB-49C7-9866-B2383A37BE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44A5F6-6DF6-4C8E-AEBE-7C46856596F4}" type="pres">
      <dgm:prSet presAssocID="{6EE7C557-8435-4EEE-9DF4-552C76B56228}" presName="parentText" presStyleLbl="node1" presStyleIdx="0" presStyleCnt="1" custLinFactNeighborX="2564" custLinFactNeighborY="-257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0CE98-84AB-4066-8970-AE04D6F8D177}" srcId="{5B082A63-8DAB-49C7-9866-B2383A37BE2B}" destId="{6EE7C557-8435-4EEE-9DF4-552C76B56228}" srcOrd="0" destOrd="0" parTransId="{60B5F038-DB35-4582-B055-4D0A5E202F89}" sibTransId="{0A83C1E6-8A8A-48D6-80C5-26623A433410}"/>
    <dgm:cxn modelId="{96684A62-EAE5-414A-BBCD-E0365CFE66DA}" type="presOf" srcId="{5B082A63-8DAB-49C7-9866-B2383A37BE2B}" destId="{09524A73-7313-4FA5-89B6-E0A816765509}" srcOrd="0" destOrd="0" presId="urn:microsoft.com/office/officeart/2005/8/layout/vList2"/>
    <dgm:cxn modelId="{BE8B599A-32EF-44E4-A9B4-1DFE9EE4284D}" type="presOf" srcId="{6EE7C557-8435-4EEE-9DF4-552C76B56228}" destId="{DB44A5F6-6DF6-4C8E-AEBE-7C46856596F4}" srcOrd="0" destOrd="0" presId="urn:microsoft.com/office/officeart/2005/8/layout/vList2"/>
    <dgm:cxn modelId="{028EE715-0508-4EFB-8DA0-FA924F019C9A}" type="presParOf" srcId="{09524A73-7313-4FA5-89B6-E0A816765509}" destId="{DB44A5F6-6DF6-4C8E-AEBE-7C46856596F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6D6340-0DA3-4E3D-A6A7-989D77321006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E08278E-E7F4-4CE3-AD1D-D69BED7201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b="1" dirty="0" smtClean="0">
              <a:latin typeface="+mn-lt"/>
            </a:rPr>
            <a:t>Around 50% of jobs in Texas are middle-skill but only about 40% of those workers have the appropriate training. </a:t>
          </a:r>
        </a:p>
      </dgm:t>
    </dgm:pt>
    <dgm:pt modelId="{EB53BAEF-CED8-4A99-B242-993BDFF506FC}" type="parTrans" cxnId="{70B9E423-85A4-4C6C-9CFE-9D7F73181E33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490187CB-988F-4995-8424-B8370C677DA0}" type="sibTrans" cxnId="{70B9E423-85A4-4C6C-9CFE-9D7F73181E33}">
      <dgm:prSet/>
      <dgm:spPr/>
      <dgm:t>
        <a:bodyPr/>
        <a:lstStyle/>
        <a:p>
          <a:endParaRPr lang="en-US" b="1">
            <a:solidFill>
              <a:schemeClr val="tx2"/>
            </a:solidFill>
          </a:endParaRPr>
        </a:p>
      </dgm:t>
    </dgm:pt>
    <dgm:pt modelId="{81D5ED23-7544-4405-AC05-F3F2F10C4DB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0"/>
          <a:r>
            <a:rPr lang="en-US" sz="2400" b="1" i="0" dirty="0" smtClean="0">
              <a:latin typeface="+mn-lt"/>
              <a:cs typeface="Georgia"/>
            </a:rPr>
            <a:t>80% of jobs in the state of Texas are middle-or high-skill and require some postsecondary education. </a:t>
          </a:r>
          <a:r>
            <a:rPr lang="en-US" sz="2400" b="1" dirty="0" smtClean="0">
              <a:latin typeface="+mn-lt"/>
            </a:rPr>
            <a:t>This percentage is estimated to remain the same through 2018. </a:t>
          </a:r>
          <a:endParaRPr lang="en-US" sz="2400" b="1" dirty="0">
            <a:latin typeface="+mn-lt"/>
          </a:endParaRPr>
        </a:p>
      </dgm:t>
    </dgm:pt>
    <dgm:pt modelId="{2A3EF8EB-E351-4E3F-8D06-8ECB16764BA5}" type="parTrans" cxnId="{17497572-E982-4CA2-B314-C4A1D0E943A2}">
      <dgm:prSet/>
      <dgm:spPr/>
      <dgm:t>
        <a:bodyPr/>
        <a:lstStyle/>
        <a:p>
          <a:endParaRPr lang="en-US"/>
        </a:p>
      </dgm:t>
    </dgm:pt>
    <dgm:pt modelId="{9B543AC1-20E8-40A4-8078-81F695155968}" type="sibTrans" cxnId="{17497572-E982-4CA2-B314-C4A1D0E943A2}">
      <dgm:prSet/>
      <dgm:spPr/>
      <dgm:t>
        <a:bodyPr/>
        <a:lstStyle/>
        <a:p>
          <a:endParaRPr lang="en-US"/>
        </a:p>
      </dgm:t>
    </dgm:pt>
    <dgm:pt modelId="{79C83162-F541-4A6D-9255-F13E6B6E756F}" type="pres">
      <dgm:prSet presAssocID="{CD6D6340-0DA3-4E3D-A6A7-989D773210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1577B-9333-46CE-8FB1-65A14D3D49C5}" type="pres">
      <dgm:prSet presAssocID="{81D5ED23-7544-4405-AC05-F3F2F10C4DB5}" presName="parentText" presStyleLbl="node1" presStyleIdx="0" presStyleCnt="2" custScaleY="106314" custLinFactY="-10141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76960-0033-4330-8704-F2A2C9E91759}" type="pres">
      <dgm:prSet presAssocID="{9B543AC1-20E8-40A4-8078-81F695155968}" presName="spacer" presStyleCnt="0"/>
      <dgm:spPr/>
    </dgm:pt>
    <dgm:pt modelId="{3856EBF9-2897-448A-AB59-FC14C0563D06}" type="pres">
      <dgm:prSet presAssocID="{5E08278E-E7F4-4CE3-AD1D-D69BED72011C}" presName="parentText" presStyleLbl="node1" presStyleIdx="1" presStyleCnt="2" custScaleY="76450" custLinFactY="13522" custLinFactNeighborX="-135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B9E423-85A4-4C6C-9CFE-9D7F73181E33}" srcId="{CD6D6340-0DA3-4E3D-A6A7-989D77321006}" destId="{5E08278E-E7F4-4CE3-AD1D-D69BED72011C}" srcOrd="1" destOrd="0" parTransId="{EB53BAEF-CED8-4A99-B242-993BDFF506FC}" sibTransId="{490187CB-988F-4995-8424-B8370C677DA0}"/>
    <dgm:cxn modelId="{17497572-E982-4CA2-B314-C4A1D0E943A2}" srcId="{CD6D6340-0DA3-4E3D-A6A7-989D77321006}" destId="{81D5ED23-7544-4405-AC05-F3F2F10C4DB5}" srcOrd="0" destOrd="0" parTransId="{2A3EF8EB-E351-4E3F-8D06-8ECB16764BA5}" sibTransId="{9B543AC1-20E8-40A4-8078-81F695155968}"/>
    <dgm:cxn modelId="{E50BB23E-B00C-483A-A44B-E80286E6DC90}" type="presOf" srcId="{81D5ED23-7544-4405-AC05-F3F2F10C4DB5}" destId="{4D81577B-9333-46CE-8FB1-65A14D3D49C5}" srcOrd="0" destOrd="0" presId="urn:microsoft.com/office/officeart/2005/8/layout/vList2"/>
    <dgm:cxn modelId="{5D1F1BE9-8E1D-40E2-893B-B6CEEFC97369}" type="presOf" srcId="{CD6D6340-0DA3-4E3D-A6A7-989D77321006}" destId="{79C83162-F541-4A6D-9255-F13E6B6E756F}" srcOrd="0" destOrd="0" presId="urn:microsoft.com/office/officeart/2005/8/layout/vList2"/>
    <dgm:cxn modelId="{C9A9411A-0F45-48B6-8332-3B1DBFB10E1D}" type="presOf" srcId="{5E08278E-E7F4-4CE3-AD1D-D69BED72011C}" destId="{3856EBF9-2897-448A-AB59-FC14C0563D06}" srcOrd="0" destOrd="0" presId="urn:microsoft.com/office/officeart/2005/8/layout/vList2"/>
    <dgm:cxn modelId="{21FEC126-7422-4672-AAE4-E399E8786867}" type="presParOf" srcId="{79C83162-F541-4A6D-9255-F13E6B6E756F}" destId="{4D81577B-9333-46CE-8FB1-65A14D3D49C5}" srcOrd="0" destOrd="0" presId="urn:microsoft.com/office/officeart/2005/8/layout/vList2"/>
    <dgm:cxn modelId="{09D109CF-8C85-47F6-A01C-50A3FCFD7D92}" type="presParOf" srcId="{79C83162-F541-4A6D-9255-F13E6B6E756F}" destId="{41F76960-0033-4330-8704-F2A2C9E91759}" srcOrd="1" destOrd="0" presId="urn:microsoft.com/office/officeart/2005/8/layout/vList2"/>
    <dgm:cxn modelId="{1BB030A7-EB70-4164-AB75-3A5FE93D6893}" type="presParOf" srcId="{79C83162-F541-4A6D-9255-F13E6B6E756F}" destId="{3856EBF9-2897-448A-AB59-FC14C0563D0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6F34A-3115-483B-8B25-4526CF31B08E}" type="doc">
      <dgm:prSet loTypeId="urn:microsoft.com/office/officeart/2005/8/layout/hierarchy3" loCatId="hierarchy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A73716C-7CF1-413F-99CF-8320E4C265C9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Texas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43492A-3C41-456D-8085-AAB1C988B434}" type="parTrans" cxnId="{DF91EF7F-B0A7-4F8E-8858-08D713C9EE7A}">
      <dgm:prSet/>
      <dgm:spPr/>
      <dgm:t>
        <a:bodyPr/>
        <a:lstStyle/>
        <a:p>
          <a:endParaRPr lang="en-US"/>
        </a:p>
      </dgm:t>
    </dgm:pt>
    <dgm:pt modelId="{955BF05F-A835-483A-AD4C-3EEBA9C180F5}" type="sibTrans" cxnId="{DF91EF7F-B0A7-4F8E-8858-08D713C9EE7A}">
      <dgm:prSet/>
      <dgm:spPr/>
      <dgm:t>
        <a:bodyPr/>
        <a:lstStyle/>
        <a:p>
          <a:endParaRPr lang="en-US"/>
        </a:p>
      </dgm:t>
    </dgm:pt>
    <dgm:pt modelId="{93A3D0B0-1F4E-4521-A133-1D6A4299D669}">
      <dgm:prSet phldrT="[Text]"/>
      <dgm:spPr/>
      <dgm:t>
        <a:bodyPr/>
        <a:lstStyle/>
        <a:p>
          <a:r>
            <a:rPr lang="en-US" dirty="0" smtClean="0"/>
            <a:t>79.9%</a:t>
          </a:r>
          <a:endParaRPr lang="en-US" dirty="0"/>
        </a:p>
      </dgm:t>
    </dgm:pt>
    <dgm:pt modelId="{3038CC21-2152-4BBE-94C2-A37B7FE67D86}" type="parTrans" cxnId="{B52940C6-79AF-4ED6-96DA-E4B4A53DF2BD}">
      <dgm:prSet/>
      <dgm:spPr/>
      <dgm:t>
        <a:bodyPr/>
        <a:lstStyle/>
        <a:p>
          <a:endParaRPr lang="en-US"/>
        </a:p>
      </dgm:t>
    </dgm:pt>
    <dgm:pt modelId="{134BF0D6-0D26-4534-A5A2-E52F3DE712F6}" type="sibTrans" cxnId="{B52940C6-79AF-4ED6-96DA-E4B4A53DF2BD}">
      <dgm:prSet/>
      <dgm:spPr/>
      <dgm:t>
        <a:bodyPr/>
        <a:lstStyle/>
        <a:p>
          <a:endParaRPr lang="en-US"/>
        </a:p>
      </dgm:t>
    </dgm:pt>
    <dgm:pt modelId="{5FFE6630-F9FC-42C8-AAFA-D12659794315}">
      <dgm:prSet phldrT="[Text]"/>
      <dgm:spPr/>
      <dgm:t>
        <a:bodyPr/>
        <a:lstStyle/>
        <a:p>
          <a:r>
            <a:rPr lang="en-US" dirty="0" smtClean="0"/>
            <a:t>25.5%</a:t>
          </a:r>
          <a:endParaRPr lang="en-US" dirty="0"/>
        </a:p>
      </dgm:t>
    </dgm:pt>
    <dgm:pt modelId="{09810570-AAE1-4647-BCCB-B4BAA2043AA2}" type="parTrans" cxnId="{C91E0E73-9C8E-4711-88E0-44343A077215}">
      <dgm:prSet/>
      <dgm:spPr/>
      <dgm:t>
        <a:bodyPr/>
        <a:lstStyle/>
        <a:p>
          <a:endParaRPr lang="en-US"/>
        </a:p>
      </dgm:t>
    </dgm:pt>
    <dgm:pt modelId="{D87208D8-09E3-4A3C-A12B-AF3634A89868}" type="sibTrans" cxnId="{C91E0E73-9C8E-4711-88E0-44343A077215}">
      <dgm:prSet/>
      <dgm:spPr/>
      <dgm:t>
        <a:bodyPr/>
        <a:lstStyle/>
        <a:p>
          <a:endParaRPr lang="en-US"/>
        </a:p>
      </dgm:t>
    </dgm:pt>
    <dgm:pt modelId="{292E8519-E78F-4506-BB9F-899CC959A3FA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Average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CB3E61-DDFF-4DF5-A601-48BD8798231E}" type="parTrans" cxnId="{6762D252-5B64-4DE4-A47B-C32DECD551F8}">
      <dgm:prSet/>
      <dgm:spPr/>
      <dgm:t>
        <a:bodyPr/>
        <a:lstStyle/>
        <a:p>
          <a:endParaRPr lang="en-US"/>
        </a:p>
      </dgm:t>
    </dgm:pt>
    <dgm:pt modelId="{48ECA759-BE1C-44F7-9DFB-E8E69A34BD77}" type="sibTrans" cxnId="{6762D252-5B64-4DE4-A47B-C32DECD551F8}">
      <dgm:prSet/>
      <dgm:spPr/>
      <dgm:t>
        <a:bodyPr/>
        <a:lstStyle/>
        <a:p>
          <a:endParaRPr lang="en-US"/>
        </a:p>
      </dgm:t>
    </dgm:pt>
    <dgm:pt modelId="{E830D04A-7098-4639-9A43-24AA2742B8E2}">
      <dgm:prSet phldrT="[Text]"/>
      <dgm:spPr/>
      <dgm:t>
        <a:bodyPr/>
        <a:lstStyle/>
        <a:p>
          <a:r>
            <a:rPr lang="en-US" dirty="0" smtClean="0"/>
            <a:t>85.3%</a:t>
          </a:r>
          <a:endParaRPr lang="en-US" dirty="0"/>
        </a:p>
      </dgm:t>
    </dgm:pt>
    <dgm:pt modelId="{04AD930D-8BFF-44C5-9800-E6B10B686CC0}" type="parTrans" cxnId="{9E1020A8-D9E5-403F-859C-D4BC36F32FFF}">
      <dgm:prSet/>
      <dgm:spPr/>
      <dgm:t>
        <a:bodyPr/>
        <a:lstStyle/>
        <a:p>
          <a:endParaRPr lang="en-US"/>
        </a:p>
      </dgm:t>
    </dgm:pt>
    <dgm:pt modelId="{EE9E0DCF-DCEE-4677-93F0-8A8243D24B3E}" type="sibTrans" cxnId="{9E1020A8-D9E5-403F-859C-D4BC36F32FFF}">
      <dgm:prSet/>
      <dgm:spPr/>
      <dgm:t>
        <a:bodyPr/>
        <a:lstStyle/>
        <a:p>
          <a:endParaRPr lang="en-US"/>
        </a:p>
      </dgm:t>
    </dgm:pt>
    <dgm:pt modelId="{B0083294-6F00-426F-BA14-0BFAF2F347DB}">
      <dgm:prSet phldrT="[Text]"/>
      <dgm:spPr/>
      <dgm:t>
        <a:bodyPr/>
        <a:lstStyle/>
        <a:p>
          <a:r>
            <a:rPr lang="en-US" dirty="0" smtClean="0"/>
            <a:t>27.9%</a:t>
          </a:r>
          <a:endParaRPr lang="en-US" dirty="0"/>
        </a:p>
      </dgm:t>
    </dgm:pt>
    <dgm:pt modelId="{8E4A887A-B918-488C-ABC0-BA7F9418750D}" type="parTrans" cxnId="{8E5E3046-50F2-4409-8913-F6E4FD69A26A}">
      <dgm:prSet/>
      <dgm:spPr/>
      <dgm:t>
        <a:bodyPr/>
        <a:lstStyle/>
        <a:p>
          <a:endParaRPr lang="en-US"/>
        </a:p>
      </dgm:t>
    </dgm:pt>
    <dgm:pt modelId="{06F16700-F7C6-4546-A481-961A1C0A97FE}" type="sibTrans" cxnId="{8E5E3046-50F2-4409-8913-F6E4FD69A26A}">
      <dgm:prSet/>
      <dgm:spPr/>
      <dgm:t>
        <a:bodyPr/>
        <a:lstStyle/>
        <a:p>
          <a:endParaRPr lang="en-US"/>
        </a:p>
      </dgm:t>
    </dgm:pt>
    <dgm:pt modelId="{E2724741-ACFC-45A8-BD74-4AE0D7C8A1A3}">
      <dgm:prSet phldrT="[Text]"/>
      <dgm:spPr/>
      <dgm:t>
        <a:bodyPr/>
        <a:lstStyle/>
        <a:p>
          <a:r>
            <a:rPr lang="en-US" dirty="0" smtClean="0"/>
            <a:t>10.3%</a:t>
          </a:r>
          <a:endParaRPr lang="en-US" dirty="0"/>
        </a:p>
      </dgm:t>
    </dgm:pt>
    <dgm:pt modelId="{DB6BF9CC-4820-4F93-866D-D3A565FB3F49}" type="parTrans" cxnId="{73787765-2261-4085-9A5B-521CE842E072}">
      <dgm:prSet/>
      <dgm:spPr/>
      <dgm:t>
        <a:bodyPr/>
        <a:lstStyle/>
        <a:p>
          <a:endParaRPr lang="en-US"/>
        </a:p>
      </dgm:t>
    </dgm:pt>
    <dgm:pt modelId="{F5A3FBCB-60E7-4E17-95F8-EB676B2FC91D}" type="sibTrans" cxnId="{73787765-2261-4085-9A5B-521CE842E072}">
      <dgm:prSet/>
      <dgm:spPr/>
      <dgm:t>
        <a:bodyPr/>
        <a:lstStyle/>
        <a:p>
          <a:endParaRPr lang="en-US"/>
        </a:p>
      </dgm:t>
    </dgm:pt>
    <dgm:pt modelId="{7D2B79A7-6C12-4189-9C81-C4314FC3E524}">
      <dgm:prSet phldrT="[Text]"/>
      <dgm:spPr/>
      <dgm:t>
        <a:bodyPr/>
        <a:lstStyle/>
        <a:p>
          <a:r>
            <a:rPr lang="en-US" dirty="0" smtClean="0"/>
            <a:t>8.5%</a:t>
          </a:r>
          <a:endParaRPr lang="en-US" dirty="0"/>
        </a:p>
      </dgm:t>
    </dgm:pt>
    <dgm:pt modelId="{3D7A558B-280A-4B3F-B813-C0C03BFEDA63}" type="parTrans" cxnId="{B22600B6-3265-41E3-B521-95EBA73729C1}">
      <dgm:prSet/>
      <dgm:spPr/>
      <dgm:t>
        <a:bodyPr/>
        <a:lstStyle/>
        <a:p>
          <a:endParaRPr lang="en-US"/>
        </a:p>
      </dgm:t>
    </dgm:pt>
    <dgm:pt modelId="{50375648-DF74-49F4-8ABC-C23A69EDA793}" type="sibTrans" cxnId="{B22600B6-3265-41E3-B521-95EBA73729C1}">
      <dgm:prSet/>
      <dgm:spPr/>
      <dgm:t>
        <a:bodyPr/>
        <a:lstStyle/>
        <a:p>
          <a:endParaRPr lang="en-US"/>
        </a:p>
      </dgm:t>
    </dgm:pt>
    <dgm:pt modelId="{135CCEE2-4CAD-439F-BB1C-E98FF5FC1968}" type="pres">
      <dgm:prSet presAssocID="{9916F34A-3115-483B-8B25-4526CF31B0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457E24-9119-43D3-8680-DE34A4E46435}" type="pres">
      <dgm:prSet presAssocID="{1A73716C-7CF1-413F-99CF-8320E4C265C9}" presName="root" presStyleCnt="0"/>
      <dgm:spPr/>
    </dgm:pt>
    <dgm:pt modelId="{736CEE2D-2E8D-4783-AA8B-4E5983F3BF99}" type="pres">
      <dgm:prSet presAssocID="{1A73716C-7CF1-413F-99CF-8320E4C265C9}" presName="rootComposite" presStyleCnt="0"/>
      <dgm:spPr/>
    </dgm:pt>
    <dgm:pt modelId="{9EED85A9-D1A1-4619-908D-797DD51A935E}" type="pres">
      <dgm:prSet presAssocID="{1A73716C-7CF1-413F-99CF-8320E4C265C9}" presName="rootText" presStyleLbl="node1" presStyleIdx="0" presStyleCnt="2"/>
      <dgm:spPr/>
      <dgm:t>
        <a:bodyPr/>
        <a:lstStyle/>
        <a:p>
          <a:endParaRPr lang="en-US"/>
        </a:p>
      </dgm:t>
    </dgm:pt>
    <dgm:pt modelId="{A8A60A2D-4409-41A7-A6AD-07A65A5D8BBA}" type="pres">
      <dgm:prSet presAssocID="{1A73716C-7CF1-413F-99CF-8320E4C265C9}" presName="rootConnector" presStyleLbl="node1" presStyleIdx="0" presStyleCnt="2"/>
      <dgm:spPr/>
      <dgm:t>
        <a:bodyPr/>
        <a:lstStyle/>
        <a:p>
          <a:endParaRPr lang="en-US"/>
        </a:p>
      </dgm:t>
    </dgm:pt>
    <dgm:pt modelId="{6AD1288A-97C3-4FDC-B17D-17386CE695B3}" type="pres">
      <dgm:prSet presAssocID="{1A73716C-7CF1-413F-99CF-8320E4C265C9}" presName="childShape" presStyleCnt="0"/>
      <dgm:spPr/>
    </dgm:pt>
    <dgm:pt modelId="{844D02DF-60A1-4063-8EC6-DC9BE16BB1D9}" type="pres">
      <dgm:prSet presAssocID="{3038CC21-2152-4BBE-94C2-A37B7FE67D86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5248F0C-602B-44CE-B355-314B48D9E2E9}" type="pres">
      <dgm:prSet presAssocID="{93A3D0B0-1F4E-4521-A133-1D6A4299D669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2EAAE-29D3-43CA-B00B-36E3343976EC}" type="pres">
      <dgm:prSet presAssocID="{09810570-AAE1-4647-BCCB-B4BAA2043AA2}" presName="Name13" presStyleLbl="parChTrans1D2" presStyleIdx="1" presStyleCnt="6"/>
      <dgm:spPr/>
      <dgm:t>
        <a:bodyPr/>
        <a:lstStyle/>
        <a:p>
          <a:endParaRPr lang="en-US"/>
        </a:p>
      </dgm:t>
    </dgm:pt>
    <dgm:pt modelId="{F8416080-6715-4A9C-A368-B2843288E018}" type="pres">
      <dgm:prSet presAssocID="{5FFE6630-F9FC-42C8-AAFA-D1265979431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58ABF-35A5-409F-9700-5F921EF1E9A2}" type="pres">
      <dgm:prSet presAssocID="{3D7A558B-280A-4B3F-B813-C0C03BFEDA63}" presName="Name13" presStyleLbl="parChTrans1D2" presStyleIdx="2" presStyleCnt="6"/>
      <dgm:spPr/>
      <dgm:t>
        <a:bodyPr/>
        <a:lstStyle/>
        <a:p>
          <a:endParaRPr lang="en-US"/>
        </a:p>
      </dgm:t>
    </dgm:pt>
    <dgm:pt modelId="{C0E62509-9F73-4866-AADC-47F88954CC09}" type="pres">
      <dgm:prSet presAssocID="{7D2B79A7-6C12-4189-9C81-C4314FC3E524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68068-75E3-46F7-8FFB-CC8422C73D62}" type="pres">
      <dgm:prSet presAssocID="{292E8519-E78F-4506-BB9F-899CC959A3FA}" presName="root" presStyleCnt="0"/>
      <dgm:spPr/>
    </dgm:pt>
    <dgm:pt modelId="{4F985200-0809-48DA-8501-237790F6478A}" type="pres">
      <dgm:prSet presAssocID="{292E8519-E78F-4506-BB9F-899CC959A3FA}" presName="rootComposite" presStyleCnt="0"/>
      <dgm:spPr/>
    </dgm:pt>
    <dgm:pt modelId="{35E7133C-D73F-42B9-A2EF-A40EA9DCA30C}" type="pres">
      <dgm:prSet presAssocID="{292E8519-E78F-4506-BB9F-899CC959A3FA}" presName="rootText" presStyleLbl="node1" presStyleIdx="1" presStyleCnt="2"/>
      <dgm:spPr/>
      <dgm:t>
        <a:bodyPr/>
        <a:lstStyle/>
        <a:p>
          <a:endParaRPr lang="en-US"/>
        </a:p>
      </dgm:t>
    </dgm:pt>
    <dgm:pt modelId="{22F898BD-BE3D-460D-BFD0-1261135F6B2B}" type="pres">
      <dgm:prSet presAssocID="{292E8519-E78F-4506-BB9F-899CC959A3FA}" presName="rootConnector" presStyleLbl="node1" presStyleIdx="1" presStyleCnt="2"/>
      <dgm:spPr/>
      <dgm:t>
        <a:bodyPr/>
        <a:lstStyle/>
        <a:p>
          <a:endParaRPr lang="en-US"/>
        </a:p>
      </dgm:t>
    </dgm:pt>
    <dgm:pt modelId="{C8C5FE33-8FDC-4655-A8BC-4156AC0B5E00}" type="pres">
      <dgm:prSet presAssocID="{292E8519-E78F-4506-BB9F-899CC959A3FA}" presName="childShape" presStyleCnt="0"/>
      <dgm:spPr/>
    </dgm:pt>
    <dgm:pt modelId="{4AB3ED23-5FAE-462C-9B91-B669020B8C0D}" type="pres">
      <dgm:prSet presAssocID="{04AD930D-8BFF-44C5-9800-E6B10B686CC0}" presName="Name13" presStyleLbl="parChTrans1D2" presStyleIdx="3" presStyleCnt="6"/>
      <dgm:spPr/>
      <dgm:t>
        <a:bodyPr/>
        <a:lstStyle/>
        <a:p>
          <a:endParaRPr lang="en-US"/>
        </a:p>
      </dgm:t>
    </dgm:pt>
    <dgm:pt modelId="{24149D99-0A16-4E89-B096-8A3DEFACBBF3}" type="pres">
      <dgm:prSet presAssocID="{E830D04A-7098-4639-9A43-24AA2742B8E2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00FA1-B2E3-440F-9F21-8BFB006D3011}" type="pres">
      <dgm:prSet presAssocID="{8E4A887A-B918-488C-ABC0-BA7F9418750D}" presName="Name13" presStyleLbl="parChTrans1D2" presStyleIdx="4" presStyleCnt="6"/>
      <dgm:spPr/>
      <dgm:t>
        <a:bodyPr/>
        <a:lstStyle/>
        <a:p>
          <a:endParaRPr lang="en-US"/>
        </a:p>
      </dgm:t>
    </dgm:pt>
    <dgm:pt modelId="{265AE00C-60E3-471E-848D-65E7BC74F434}" type="pres">
      <dgm:prSet presAssocID="{B0083294-6F00-426F-BA14-0BFAF2F347D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49112-7DF0-45A0-B668-743D0FE68492}" type="pres">
      <dgm:prSet presAssocID="{DB6BF9CC-4820-4F93-866D-D3A565FB3F4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2DBE15A4-08E1-47CE-AB69-E2C248E1B550}" type="pres">
      <dgm:prSet presAssocID="{E2724741-ACFC-45A8-BD74-4AE0D7C8A1A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80AAE-4365-4EED-AAE1-99AC0CF9E31D}" type="presOf" srcId="{292E8519-E78F-4506-BB9F-899CC959A3FA}" destId="{35E7133C-D73F-42B9-A2EF-A40EA9DCA30C}" srcOrd="0" destOrd="0" presId="urn:microsoft.com/office/officeart/2005/8/layout/hierarchy3"/>
    <dgm:cxn modelId="{6762D252-5B64-4DE4-A47B-C32DECD551F8}" srcId="{9916F34A-3115-483B-8B25-4526CF31B08E}" destId="{292E8519-E78F-4506-BB9F-899CC959A3FA}" srcOrd="1" destOrd="0" parTransId="{22CB3E61-DDFF-4DF5-A601-48BD8798231E}" sibTransId="{48ECA759-BE1C-44F7-9DFB-E8E69A34BD77}"/>
    <dgm:cxn modelId="{1A502997-EB9A-462C-B9F2-630A549D6CD9}" type="presOf" srcId="{8E4A887A-B918-488C-ABC0-BA7F9418750D}" destId="{3A600FA1-B2E3-440F-9F21-8BFB006D3011}" srcOrd="0" destOrd="0" presId="urn:microsoft.com/office/officeart/2005/8/layout/hierarchy3"/>
    <dgm:cxn modelId="{E3C5985F-0F69-4B4B-A1EB-CF456A0499C6}" type="presOf" srcId="{DB6BF9CC-4820-4F93-866D-D3A565FB3F49}" destId="{9AF49112-7DF0-45A0-B668-743D0FE68492}" srcOrd="0" destOrd="0" presId="urn:microsoft.com/office/officeart/2005/8/layout/hierarchy3"/>
    <dgm:cxn modelId="{54F99CAB-5796-4011-8A77-753AF1E5A71E}" type="presOf" srcId="{04AD930D-8BFF-44C5-9800-E6B10B686CC0}" destId="{4AB3ED23-5FAE-462C-9B91-B669020B8C0D}" srcOrd="0" destOrd="0" presId="urn:microsoft.com/office/officeart/2005/8/layout/hierarchy3"/>
    <dgm:cxn modelId="{A5063A87-6168-4B54-9113-35A2F2E4EF96}" type="presOf" srcId="{E830D04A-7098-4639-9A43-24AA2742B8E2}" destId="{24149D99-0A16-4E89-B096-8A3DEFACBBF3}" srcOrd="0" destOrd="0" presId="urn:microsoft.com/office/officeart/2005/8/layout/hierarchy3"/>
    <dgm:cxn modelId="{404EFF52-5FEE-471E-BA98-8718311F7573}" type="presOf" srcId="{9916F34A-3115-483B-8B25-4526CF31B08E}" destId="{135CCEE2-4CAD-439F-BB1C-E98FF5FC1968}" srcOrd="0" destOrd="0" presId="urn:microsoft.com/office/officeart/2005/8/layout/hierarchy3"/>
    <dgm:cxn modelId="{C91E0E73-9C8E-4711-88E0-44343A077215}" srcId="{1A73716C-7CF1-413F-99CF-8320E4C265C9}" destId="{5FFE6630-F9FC-42C8-AAFA-D12659794315}" srcOrd="1" destOrd="0" parTransId="{09810570-AAE1-4647-BCCB-B4BAA2043AA2}" sibTransId="{D87208D8-09E3-4A3C-A12B-AF3634A89868}"/>
    <dgm:cxn modelId="{7FB3C69D-10C6-49EE-AAC8-25C8DDF29ED7}" type="presOf" srcId="{3D7A558B-280A-4B3F-B813-C0C03BFEDA63}" destId="{C7858ABF-35A5-409F-9700-5F921EF1E9A2}" srcOrd="0" destOrd="0" presId="urn:microsoft.com/office/officeart/2005/8/layout/hierarchy3"/>
    <dgm:cxn modelId="{0AD7C23A-2265-4A89-912E-35DED2EE9167}" type="presOf" srcId="{1A73716C-7CF1-413F-99CF-8320E4C265C9}" destId="{A8A60A2D-4409-41A7-A6AD-07A65A5D8BBA}" srcOrd="1" destOrd="0" presId="urn:microsoft.com/office/officeart/2005/8/layout/hierarchy3"/>
    <dgm:cxn modelId="{8E8A2D5D-979A-4AEA-A001-244DFE47887E}" type="presOf" srcId="{5FFE6630-F9FC-42C8-AAFA-D12659794315}" destId="{F8416080-6715-4A9C-A368-B2843288E018}" srcOrd="0" destOrd="0" presId="urn:microsoft.com/office/officeart/2005/8/layout/hierarchy3"/>
    <dgm:cxn modelId="{9E1020A8-D9E5-403F-859C-D4BC36F32FFF}" srcId="{292E8519-E78F-4506-BB9F-899CC959A3FA}" destId="{E830D04A-7098-4639-9A43-24AA2742B8E2}" srcOrd="0" destOrd="0" parTransId="{04AD930D-8BFF-44C5-9800-E6B10B686CC0}" sibTransId="{EE9E0DCF-DCEE-4677-93F0-8A8243D24B3E}"/>
    <dgm:cxn modelId="{62AD12C1-9FA4-47E3-9916-31991423176F}" type="presOf" srcId="{E2724741-ACFC-45A8-BD74-4AE0D7C8A1A3}" destId="{2DBE15A4-08E1-47CE-AB69-E2C248E1B550}" srcOrd="0" destOrd="0" presId="urn:microsoft.com/office/officeart/2005/8/layout/hierarchy3"/>
    <dgm:cxn modelId="{73787765-2261-4085-9A5B-521CE842E072}" srcId="{292E8519-E78F-4506-BB9F-899CC959A3FA}" destId="{E2724741-ACFC-45A8-BD74-4AE0D7C8A1A3}" srcOrd="2" destOrd="0" parTransId="{DB6BF9CC-4820-4F93-866D-D3A565FB3F49}" sibTransId="{F5A3FBCB-60E7-4E17-95F8-EB676B2FC91D}"/>
    <dgm:cxn modelId="{C0D8ACE1-050C-4122-80B0-053BC1B1E98F}" type="presOf" srcId="{09810570-AAE1-4647-BCCB-B4BAA2043AA2}" destId="{A4D2EAAE-29D3-43CA-B00B-36E3343976EC}" srcOrd="0" destOrd="0" presId="urn:microsoft.com/office/officeart/2005/8/layout/hierarchy3"/>
    <dgm:cxn modelId="{B22600B6-3265-41E3-B521-95EBA73729C1}" srcId="{1A73716C-7CF1-413F-99CF-8320E4C265C9}" destId="{7D2B79A7-6C12-4189-9C81-C4314FC3E524}" srcOrd="2" destOrd="0" parTransId="{3D7A558B-280A-4B3F-B813-C0C03BFEDA63}" sibTransId="{50375648-DF74-49F4-8ABC-C23A69EDA793}"/>
    <dgm:cxn modelId="{79EF00D4-A5C6-4328-BC8B-B4EDF2BA8ED5}" type="presOf" srcId="{7D2B79A7-6C12-4189-9C81-C4314FC3E524}" destId="{C0E62509-9F73-4866-AADC-47F88954CC09}" srcOrd="0" destOrd="0" presId="urn:microsoft.com/office/officeart/2005/8/layout/hierarchy3"/>
    <dgm:cxn modelId="{7DA03210-C021-49B6-9DA1-621F99927882}" type="presOf" srcId="{93A3D0B0-1F4E-4521-A133-1D6A4299D669}" destId="{45248F0C-602B-44CE-B355-314B48D9E2E9}" srcOrd="0" destOrd="0" presId="urn:microsoft.com/office/officeart/2005/8/layout/hierarchy3"/>
    <dgm:cxn modelId="{8E5E3046-50F2-4409-8913-F6E4FD69A26A}" srcId="{292E8519-E78F-4506-BB9F-899CC959A3FA}" destId="{B0083294-6F00-426F-BA14-0BFAF2F347DB}" srcOrd="1" destOrd="0" parTransId="{8E4A887A-B918-488C-ABC0-BA7F9418750D}" sibTransId="{06F16700-F7C6-4546-A481-961A1C0A97FE}"/>
    <dgm:cxn modelId="{9BCAE2E3-627E-4E7F-B63E-514BB1EDBA29}" type="presOf" srcId="{B0083294-6F00-426F-BA14-0BFAF2F347DB}" destId="{265AE00C-60E3-471E-848D-65E7BC74F434}" srcOrd="0" destOrd="0" presId="urn:microsoft.com/office/officeart/2005/8/layout/hierarchy3"/>
    <dgm:cxn modelId="{9F69979A-1D70-458D-8C7C-8F58C39D9E9D}" type="presOf" srcId="{3038CC21-2152-4BBE-94C2-A37B7FE67D86}" destId="{844D02DF-60A1-4063-8EC6-DC9BE16BB1D9}" srcOrd="0" destOrd="0" presId="urn:microsoft.com/office/officeart/2005/8/layout/hierarchy3"/>
    <dgm:cxn modelId="{B52940C6-79AF-4ED6-96DA-E4B4A53DF2BD}" srcId="{1A73716C-7CF1-413F-99CF-8320E4C265C9}" destId="{93A3D0B0-1F4E-4521-A133-1D6A4299D669}" srcOrd="0" destOrd="0" parTransId="{3038CC21-2152-4BBE-94C2-A37B7FE67D86}" sibTransId="{134BF0D6-0D26-4534-A5A2-E52F3DE712F6}"/>
    <dgm:cxn modelId="{3D768D4A-C8D5-4951-831C-78986403C9B5}" type="presOf" srcId="{1A73716C-7CF1-413F-99CF-8320E4C265C9}" destId="{9EED85A9-D1A1-4619-908D-797DD51A935E}" srcOrd="0" destOrd="0" presId="urn:microsoft.com/office/officeart/2005/8/layout/hierarchy3"/>
    <dgm:cxn modelId="{08E80B8B-1150-4669-AE85-7AD8FB382571}" type="presOf" srcId="{292E8519-E78F-4506-BB9F-899CC959A3FA}" destId="{22F898BD-BE3D-460D-BFD0-1261135F6B2B}" srcOrd="1" destOrd="0" presId="urn:microsoft.com/office/officeart/2005/8/layout/hierarchy3"/>
    <dgm:cxn modelId="{DF91EF7F-B0A7-4F8E-8858-08D713C9EE7A}" srcId="{9916F34A-3115-483B-8B25-4526CF31B08E}" destId="{1A73716C-7CF1-413F-99CF-8320E4C265C9}" srcOrd="0" destOrd="0" parTransId="{9643492A-3C41-456D-8085-AAB1C988B434}" sibTransId="{955BF05F-A835-483A-AD4C-3EEBA9C180F5}"/>
    <dgm:cxn modelId="{43A0747B-4C4B-4CA2-BAF7-2D54ABEA00F8}" type="presParOf" srcId="{135CCEE2-4CAD-439F-BB1C-E98FF5FC1968}" destId="{5B457E24-9119-43D3-8680-DE34A4E46435}" srcOrd="0" destOrd="0" presId="urn:microsoft.com/office/officeart/2005/8/layout/hierarchy3"/>
    <dgm:cxn modelId="{3F948954-48FE-47EA-877B-6B9E3FEE94FD}" type="presParOf" srcId="{5B457E24-9119-43D3-8680-DE34A4E46435}" destId="{736CEE2D-2E8D-4783-AA8B-4E5983F3BF99}" srcOrd="0" destOrd="0" presId="urn:microsoft.com/office/officeart/2005/8/layout/hierarchy3"/>
    <dgm:cxn modelId="{E84DAA9F-C75D-4BFF-B0E8-E3C45A8CE872}" type="presParOf" srcId="{736CEE2D-2E8D-4783-AA8B-4E5983F3BF99}" destId="{9EED85A9-D1A1-4619-908D-797DD51A935E}" srcOrd="0" destOrd="0" presId="urn:microsoft.com/office/officeart/2005/8/layout/hierarchy3"/>
    <dgm:cxn modelId="{5F97ADB3-ACA7-4538-BD1B-3E34A802EE1F}" type="presParOf" srcId="{736CEE2D-2E8D-4783-AA8B-4E5983F3BF99}" destId="{A8A60A2D-4409-41A7-A6AD-07A65A5D8BBA}" srcOrd="1" destOrd="0" presId="urn:microsoft.com/office/officeart/2005/8/layout/hierarchy3"/>
    <dgm:cxn modelId="{CEF995D7-416C-4028-84A3-E561B1D4A306}" type="presParOf" srcId="{5B457E24-9119-43D3-8680-DE34A4E46435}" destId="{6AD1288A-97C3-4FDC-B17D-17386CE695B3}" srcOrd="1" destOrd="0" presId="urn:microsoft.com/office/officeart/2005/8/layout/hierarchy3"/>
    <dgm:cxn modelId="{08A71CD3-EF07-46F5-B2F3-56EE5DD12558}" type="presParOf" srcId="{6AD1288A-97C3-4FDC-B17D-17386CE695B3}" destId="{844D02DF-60A1-4063-8EC6-DC9BE16BB1D9}" srcOrd="0" destOrd="0" presId="urn:microsoft.com/office/officeart/2005/8/layout/hierarchy3"/>
    <dgm:cxn modelId="{52DE5529-576B-478E-854F-1185187959D2}" type="presParOf" srcId="{6AD1288A-97C3-4FDC-B17D-17386CE695B3}" destId="{45248F0C-602B-44CE-B355-314B48D9E2E9}" srcOrd="1" destOrd="0" presId="urn:microsoft.com/office/officeart/2005/8/layout/hierarchy3"/>
    <dgm:cxn modelId="{7B19255C-BD4A-4EC2-B95B-224BDFAE0AA1}" type="presParOf" srcId="{6AD1288A-97C3-4FDC-B17D-17386CE695B3}" destId="{A4D2EAAE-29D3-43CA-B00B-36E3343976EC}" srcOrd="2" destOrd="0" presId="urn:microsoft.com/office/officeart/2005/8/layout/hierarchy3"/>
    <dgm:cxn modelId="{A81EC94D-5164-4234-9371-716D1737FB8A}" type="presParOf" srcId="{6AD1288A-97C3-4FDC-B17D-17386CE695B3}" destId="{F8416080-6715-4A9C-A368-B2843288E018}" srcOrd="3" destOrd="0" presId="urn:microsoft.com/office/officeart/2005/8/layout/hierarchy3"/>
    <dgm:cxn modelId="{1BB62940-C31A-4095-8F35-69F62985EB35}" type="presParOf" srcId="{6AD1288A-97C3-4FDC-B17D-17386CE695B3}" destId="{C7858ABF-35A5-409F-9700-5F921EF1E9A2}" srcOrd="4" destOrd="0" presId="urn:microsoft.com/office/officeart/2005/8/layout/hierarchy3"/>
    <dgm:cxn modelId="{FD263FF0-0712-42F5-B827-98E95850E4AE}" type="presParOf" srcId="{6AD1288A-97C3-4FDC-B17D-17386CE695B3}" destId="{C0E62509-9F73-4866-AADC-47F88954CC09}" srcOrd="5" destOrd="0" presId="urn:microsoft.com/office/officeart/2005/8/layout/hierarchy3"/>
    <dgm:cxn modelId="{DBE1ECD8-EC55-4B3F-BBB5-95F3FEBB4947}" type="presParOf" srcId="{135CCEE2-4CAD-439F-BB1C-E98FF5FC1968}" destId="{8BD68068-75E3-46F7-8FFB-CC8422C73D62}" srcOrd="1" destOrd="0" presId="urn:microsoft.com/office/officeart/2005/8/layout/hierarchy3"/>
    <dgm:cxn modelId="{903FEBE4-F2ED-4025-BE48-BD6964283A51}" type="presParOf" srcId="{8BD68068-75E3-46F7-8FFB-CC8422C73D62}" destId="{4F985200-0809-48DA-8501-237790F6478A}" srcOrd="0" destOrd="0" presId="urn:microsoft.com/office/officeart/2005/8/layout/hierarchy3"/>
    <dgm:cxn modelId="{C7EB544C-74F1-485F-9961-053C7C64AD08}" type="presParOf" srcId="{4F985200-0809-48DA-8501-237790F6478A}" destId="{35E7133C-D73F-42B9-A2EF-A40EA9DCA30C}" srcOrd="0" destOrd="0" presId="urn:microsoft.com/office/officeart/2005/8/layout/hierarchy3"/>
    <dgm:cxn modelId="{DD18AF68-9890-438B-BEC7-402C7B2D36F6}" type="presParOf" srcId="{4F985200-0809-48DA-8501-237790F6478A}" destId="{22F898BD-BE3D-460D-BFD0-1261135F6B2B}" srcOrd="1" destOrd="0" presId="urn:microsoft.com/office/officeart/2005/8/layout/hierarchy3"/>
    <dgm:cxn modelId="{B84A00BA-32F0-4187-85B2-812B76F419D4}" type="presParOf" srcId="{8BD68068-75E3-46F7-8FFB-CC8422C73D62}" destId="{C8C5FE33-8FDC-4655-A8BC-4156AC0B5E00}" srcOrd="1" destOrd="0" presId="urn:microsoft.com/office/officeart/2005/8/layout/hierarchy3"/>
    <dgm:cxn modelId="{84B69331-1A96-4BAF-9391-336F37D91F76}" type="presParOf" srcId="{C8C5FE33-8FDC-4655-A8BC-4156AC0B5E00}" destId="{4AB3ED23-5FAE-462C-9B91-B669020B8C0D}" srcOrd="0" destOrd="0" presId="urn:microsoft.com/office/officeart/2005/8/layout/hierarchy3"/>
    <dgm:cxn modelId="{CF09B532-4C74-45CB-8F96-6FDE3057D225}" type="presParOf" srcId="{C8C5FE33-8FDC-4655-A8BC-4156AC0B5E00}" destId="{24149D99-0A16-4E89-B096-8A3DEFACBBF3}" srcOrd="1" destOrd="0" presId="urn:microsoft.com/office/officeart/2005/8/layout/hierarchy3"/>
    <dgm:cxn modelId="{0F2375A1-F8AB-4A01-B558-EE71CDBD0926}" type="presParOf" srcId="{C8C5FE33-8FDC-4655-A8BC-4156AC0B5E00}" destId="{3A600FA1-B2E3-440F-9F21-8BFB006D3011}" srcOrd="2" destOrd="0" presId="urn:microsoft.com/office/officeart/2005/8/layout/hierarchy3"/>
    <dgm:cxn modelId="{CE1573DB-5992-42BC-85F2-8A96CF3CD498}" type="presParOf" srcId="{C8C5FE33-8FDC-4655-A8BC-4156AC0B5E00}" destId="{265AE00C-60E3-471E-848D-65E7BC74F434}" srcOrd="3" destOrd="0" presId="urn:microsoft.com/office/officeart/2005/8/layout/hierarchy3"/>
    <dgm:cxn modelId="{F19BCDD5-BDAF-41DD-8C6F-6E2DB4261D79}" type="presParOf" srcId="{C8C5FE33-8FDC-4655-A8BC-4156AC0B5E00}" destId="{9AF49112-7DF0-45A0-B668-743D0FE68492}" srcOrd="4" destOrd="0" presId="urn:microsoft.com/office/officeart/2005/8/layout/hierarchy3"/>
    <dgm:cxn modelId="{FEBB396E-9345-4B08-B0D4-9299C1E89386}" type="presParOf" srcId="{C8C5FE33-8FDC-4655-A8BC-4156AC0B5E00}" destId="{2DBE15A4-08E1-47CE-AB69-E2C248E1B55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51A6C4-8BC2-4BAC-B88D-C8C0F0EA43E1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579BF81-15AA-4294-A09E-5B582509F8F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en-US" sz="4000" b="1" cap="none" dirty="0" smtClean="0">
              <a:effectLst>
                <a:outerShdw blurRad="38100" dist="38100" dir="2700000">
                  <a:srgbClr val="000000"/>
                </a:outerShdw>
              </a:effectLst>
              <a:latin typeface="+mj-lt"/>
            </a:rPr>
            <a:t>Partners for Success</a:t>
          </a:r>
        </a:p>
      </dgm:t>
    </dgm:pt>
    <dgm:pt modelId="{1378E010-001E-440A-9A49-9CDE3B54E96C}" type="parTrans" cxnId="{A0AB5EAA-39DE-4F75-8880-FA3262249A8F}">
      <dgm:prSet/>
      <dgm:spPr/>
      <dgm:t>
        <a:bodyPr/>
        <a:lstStyle/>
        <a:p>
          <a:endParaRPr lang="en-US"/>
        </a:p>
      </dgm:t>
    </dgm:pt>
    <dgm:pt modelId="{A25A2377-F70C-4C59-91CA-4B621CAEC71A}" type="sibTrans" cxnId="{A0AB5EAA-39DE-4F75-8880-FA3262249A8F}">
      <dgm:prSet/>
      <dgm:spPr/>
      <dgm:t>
        <a:bodyPr/>
        <a:lstStyle/>
        <a:p>
          <a:endParaRPr lang="en-US"/>
        </a:p>
      </dgm:t>
    </dgm:pt>
    <dgm:pt modelId="{5A83960D-00A3-4A5F-8D86-B3B7B8F4C4A6}" type="pres">
      <dgm:prSet presAssocID="{0E51A6C4-8BC2-4BAC-B88D-C8C0F0EA43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D38D7D-2D38-45CB-9164-40A98FE10EFF}" type="pres">
      <dgm:prSet presAssocID="{D579BF81-15AA-4294-A09E-5B582509F8FB}" presName="parentText" presStyleLbl="node1" presStyleIdx="0" presStyleCnt="1" custLinFactNeighborY="31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215756-E337-4AF8-88B8-FC006E023950}" type="presOf" srcId="{D579BF81-15AA-4294-A09E-5B582509F8FB}" destId="{55D38D7D-2D38-45CB-9164-40A98FE10EFF}" srcOrd="0" destOrd="0" presId="urn:microsoft.com/office/officeart/2005/8/layout/vList2"/>
    <dgm:cxn modelId="{D8B94578-278D-4455-B526-926BE44DCB11}" type="presOf" srcId="{0E51A6C4-8BC2-4BAC-B88D-C8C0F0EA43E1}" destId="{5A83960D-00A3-4A5F-8D86-B3B7B8F4C4A6}" srcOrd="0" destOrd="0" presId="urn:microsoft.com/office/officeart/2005/8/layout/vList2"/>
    <dgm:cxn modelId="{A0AB5EAA-39DE-4F75-8880-FA3262249A8F}" srcId="{0E51A6C4-8BC2-4BAC-B88D-C8C0F0EA43E1}" destId="{D579BF81-15AA-4294-A09E-5B582509F8FB}" srcOrd="0" destOrd="0" parTransId="{1378E010-001E-440A-9A49-9CDE3B54E96C}" sibTransId="{A25A2377-F70C-4C59-91CA-4B621CAEC71A}"/>
    <dgm:cxn modelId="{39F5572C-AEEF-472C-AE55-B05CB2AA970D}" type="presParOf" srcId="{5A83960D-00A3-4A5F-8D86-B3B7B8F4C4A6}" destId="{55D38D7D-2D38-45CB-9164-40A98FE10E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D54084-AE1B-4D33-8373-0A98D7DD6674}" type="doc">
      <dgm:prSet loTypeId="urn:microsoft.com/office/officeart/2005/8/layout/radial6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4590FEB-5D3C-4766-9BFD-7A91237EBA7B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Counselors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BE371D-ED99-431B-8667-CB16E1D4FFF8}" type="parTrans" cxnId="{6364C51C-814A-407D-ABAC-9672AE12F2F5}">
      <dgm:prSet/>
      <dgm:spPr/>
      <dgm:t>
        <a:bodyPr/>
        <a:lstStyle/>
        <a:p>
          <a:endParaRPr lang="en-US"/>
        </a:p>
      </dgm:t>
    </dgm:pt>
    <dgm:pt modelId="{76CF181D-08BD-4A55-8141-A24EE6550C8E}" type="sibTrans" cxnId="{6364C51C-814A-407D-ABAC-9672AE12F2F5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574D2851-F008-4179-A36C-648B7A7CC2C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800" b="1" u="none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Community</a:t>
          </a:r>
          <a:endParaRPr lang="en-US" sz="1800" b="1" u="none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D0C3E4-3A3E-4B8C-B9B3-7D54FB49B0D3}" type="parTrans" cxnId="{F8B5E7F1-50FB-4E98-B503-49CEF18B0E50}">
      <dgm:prSet/>
      <dgm:spPr/>
      <dgm:t>
        <a:bodyPr/>
        <a:lstStyle/>
        <a:p>
          <a:endParaRPr lang="en-US"/>
        </a:p>
      </dgm:t>
    </dgm:pt>
    <dgm:pt modelId="{338BA83B-D741-4F73-B6A8-E67D183730DB}" type="sibTrans" cxnId="{F8B5E7F1-50FB-4E98-B503-49CEF18B0E50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03FED2D3-6514-4FAD-8B41-FE7336661CC8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Campus Staff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E0CB18-61DB-45FE-B6CF-D0EEF495901D}" type="parTrans" cxnId="{B41D0229-C651-4373-AF02-7A83EEEECB0F}">
      <dgm:prSet/>
      <dgm:spPr/>
      <dgm:t>
        <a:bodyPr/>
        <a:lstStyle/>
        <a:p>
          <a:endParaRPr lang="en-US"/>
        </a:p>
      </dgm:t>
    </dgm:pt>
    <dgm:pt modelId="{DB72D270-C4BB-4C8D-99EA-39AAFEA84867}" type="sibTrans" cxnId="{B41D0229-C651-4373-AF02-7A83EEEECB0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4C39DAEE-972A-4D70-86BC-54DA2C847F40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>
          <a:bevelT/>
          <a:bevelB/>
        </a:sp3d>
      </dgm:spPr>
      <dgm:t>
        <a:bodyPr/>
        <a:lstStyle/>
        <a:p>
          <a:pPr rtl="0"/>
          <a:r>
            <a:rPr lang="en-US" sz="2000" b="0" i="1" dirty="0" smtClean="0">
              <a:effectLst>
                <a:outerShdw blurRad="38100" dist="38100" dir="2700000">
                  <a:srgbClr val="000000"/>
                </a:outerShdw>
              </a:effectLst>
              <a:latin typeface="Cambria" pitchFamily="18" charset="0"/>
            </a:rPr>
            <a:t>Students</a:t>
          </a:r>
          <a:r>
            <a:rPr lang="en-US" sz="2100" b="1" dirty="0" smtClean="0"/>
            <a:t> </a:t>
          </a:r>
          <a:endParaRPr lang="en-US" sz="2100" b="1" dirty="0"/>
        </a:p>
      </dgm:t>
    </dgm:pt>
    <dgm:pt modelId="{01CC1B82-8B75-4AB1-BA66-C686487BCB58}" type="parTrans" cxnId="{3DC0A67C-A2EE-4237-B917-67C4D7AA3A1D}">
      <dgm:prSet/>
      <dgm:spPr/>
      <dgm:t>
        <a:bodyPr/>
        <a:lstStyle/>
        <a:p>
          <a:endParaRPr lang="en-US"/>
        </a:p>
      </dgm:t>
    </dgm:pt>
    <dgm:pt modelId="{432CE4C9-BCB2-4126-8419-5637DFA73BB4}" type="sibTrans" cxnId="{3DC0A67C-A2EE-4237-B917-67C4D7AA3A1D}">
      <dgm:prSet/>
      <dgm:spPr/>
      <dgm:t>
        <a:bodyPr/>
        <a:lstStyle/>
        <a:p>
          <a:endParaRPr lang="en-US"/>
        </a:p>
      </dgm:t>
    </dgm:pt>
    <dgm:pt modelId="{DD31130D-A4ED-44AF-BFAA-372769FE2C25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Parents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4DD4F-C8DE-4511-AE60-5EB0AA6F3887}" type="parTrans" cxnId="{8F3862D7-1AD9-44B1-9380-4E6384A270FD}">
      <dgm:prSet/>
      <dgm:spPr/>
      <dgm:t>
        <a:bodyPr/>
        <a:lstStyle/>
        <a:p>
          <a:endParaRPr lang="en-US"/>
        </a:p>
      </dgm:t>
    </dgm:pt>
    <dgm:pt modelId="{A4DAE0A8-CAFE-42A0-B7BD-3D4E44B3CB7A}" type="sibTrans" cxnId="{8F3862D7-1AD9-44B1-9380-4E6384A270FD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869BA03A-ABB7-4AE0-8AC2-18B49E33752C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Administrators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D8F069-24BB-47FB-9587-6D443379C323}" type="parTrans" cxnId="{1F91F4D2-0AC9-4763-89F9-762C2CA09572}">
      <dgm:prSet/>
      <dgm:spPr/>
      <dgm:t>
        <a:bodyPr/>
        <a:lstStyle/>
        <a:p>
          <a:endParaRPr lang="en-US"/>
        </a:p>
      </dgm:t>
    </dgm:pt>
    <dgm:pt modelId="{CA705486-7C2F-42F3-A0A4-9B37F48D95D5}" type="sibTrans" cxnId="{1F91F4D2-0AC9-4763-89F9-762C2CA09572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A1EE7D7A-1679-42EE-B046-A0FEEE14EF2D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Teachers</a:t>
          </a:r>
          <a:endParaRPr lang="en-US" sz="1800" b="1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139B7-3772-4B47-B32B-2C785551AECF}" type="parTrans" cxnId="{1E09FF84-4F97-4CBD-A769-91DCF29BFFF7}">
      <dgm:prSet/>
      <dgm:spPr/>
      <dgm:t>
        <a:bodyPr/>
        <a:lstStyle/>
        <a:p>
          <a:endParaRPr lang="en-US"/>
        </a:p>
      </dgm:t>
    </dgm:pt>
    <dgm:pt modelId="{F6C947EB-B0DD-437E-A87F-784618B7ECBA}" type="sibTrans" cxnId="{1E09FF84-4F97-4CBD-A769-91DCF29BFFF7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rgbClr val="8EB022"/>
          </a:solidFill>
        </a:ln>
      </dgm:spPr>
      <dgm:t>
        <a:bodyPr/>
        <a:lstStyle/>
        <a:p>
          <a:endParaRPr lang="en-US" dirty="0"/>
        </a:p>
      </dgm:t>
    </dgm:pt>
    <dgm:pt modelId="{0BF6189E-3ED4-4617-B03A-6521EED0DB14}" type="pres">
      <dgm:prSet presAssocID="{AED54084-AE1B-4D33-8373-0A98D7DD667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A2DAF9-6C29-4491-B458-545F1767010D}" type="pres">
      <dgm:prSet presAssocID="{4C39DAEE-972A-4D70-86BC-54DA2C847F40}" presName="centerShape" presStyleLbl="node0" presStyleIdx="0" presStyleCnt="1" custScaleX="84555" custScaleY="84555" custLinFactNeighborX="346" custLinFactNeighborY="-74"/>
      <dgm:spPr/>
      <dgm:t>
        <a:bodyPr/>
        <a:lstStyle/>
        <a:p>
          <a:endParaRPr lang="en-US"/>
        </a:p>
      </dgm:t>
    </dgm:pt>
    <dgm:pt modelId="{7A80BE26-1C64-444D-8AC5-3633C44FD3C9}" type="pres">
      <dgm:prSet presAssocID="{64590FEB-5D3C-4766-9BFD-7A91237EBA7B}" presName="node" presStyleLbl="node1" presStyleIdx="0" presStyleCnt="6" custScaleX="17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EA369-FFFA-4FC7-B27A-CFE9B54E8C0B}" type="pres">
      <dgm:prSet presAssocID="{64590FEB-5D3C-4766-9BFD-7A91237EBA7B}" presName="dummy" presStyleCnt="0"/>
      <dgm:spPr/>
      <dgm:t>
        <a:bodyPr/>
        <a:lstStyle/>
        <a:p>
          <a:endParaRPr lang="en-US"/>
        </a:p>
      </dgm:t>
    </dgm:pt>
    <dgm:pt modelId="{1CE7EF35-8C2E-4751-80D4-4FADD7D343F6}" type="pres">
      <dgm:prSet presAssocID="{76CF181D-08BD-4A55-8141-A24EE6550C8E}" presName="sibTrans" presStyleLbl="sibTrans2D1" presStyleIdx="0" presStyleCnt="6" custLinFactNeighborX="-16" custLinFactNeighborY="641"/>
      <dgm:spPr/>
      <dgm:t>
        <a:bodyPr/>
        <a:lstStyle/>
        <a:p>
          <a:endParaRPr lang="en-US"/>
        </a:p>
      </dgm:t>
    </dgm:pt>
    <dgm:pt modelId="{F74AFF0A-50C8-40A8-BC34-E7C6D62AC270}" type="pres">
      <dgm:prSet presAssocID="{DD31130D-A4ED-44AF-BFAA-372769FE2C25}" presName="node" presStyleLbl="node1" presStyleIdx="1" presStyleCnt="6" custScaleX="17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CE3CC-C1F3-4F15-BD2F-66D3B9B8ABAE}" type="pres">
      <dgm:prSet presAssocID="{DD31130D-A4ED-44AF-BFAA-372769FE2C25}" presName="dummy" presStyleCnt="0"/>
      <dgm:spPr/>
      <dgm:t>
        <a:bodyPr/>
        <a:lstStyle/>
        <a:p>
          <a:endParaRPr lang="en-US"/>
        </a:p>
      </dgm:t>
    </dgm:pt>
    <dgm:pt modelId="{8D61EF14-C343-4EE3-B7F3-D60DC591F475}" type="pres">
      <dgm:prSet presAssocID="{A4DAE0A8-CAFE-42A0-B7BD-3D4E44B3CB7A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65808F7-70B5-45A0-B2E5-62512B0DF571}" type="pres">
      <dgm:prSet presAssocID="{869BA03A-ABB7-4AE0-8AC2-18B49E33752C}" presName="node" presStyleLbl="node1" presStyleIdx="2" presStyleCnt="6" custScaleX="205854" custScaleY="93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2C24A-B7AE-4D0E-940C-E545563317ED}" type="pres">
      <dgm:prSet presAssocID="{869BA03A-ABB7-4AE0-8AC2-18B49E33752C}" presName="dummy" presStyleCnt="0"/>
      <dgm:spPr/>
      <dgm:t>
        <a:bodyPr/>
        <a:lstStyle/>
        <a:p>
          <a:endParaRPr lang="en-US"/>
        </a:p>
      </dgm:t>
    </dgm:pt>
    <dgm:pt modelId="{CDBB8A92-7AD7-45C5-90CA-38A4A03E97DA}" type="pres">
      <dgm:prSet presAssocID="{CA705486-7C2F-42F3-A0A4-9B37F48D95D5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BDDAD24-E34F-4DF5-A744-BE974424EA14}" type="pres">
      <dgm:prSet presAssocID="{574D2851-F008-4179-A36C-648B7A7CC2CF}" presName="node" presStyleLbl="node1" presStyleIdx="3" presStyleCnt="6" custScaleX="17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2EB98-873C-4A13-9970-33DE97B30B61}" type="pres">
      <dgm:prSet presAssocID="{574D2851-F008-4179-A36C-648B7A7CC2CF}" presName="dummy" presStyleCnt="0"/>
      <dgm:spPr/>
      <dgm:t>
        <a:bodyPr/>
        <a:lstStyle/>
        <a:p>
          <a:endParaRPr lang="en-US"/>
        </a:p>
      </dgm:t>
    </dgm:pt>
    <dgm:pt modelId="{C1ACFE9A-1CBE-40F4-B111-AB4DDF9E19A7}" type="pres">
      <dgm:prSet presAssocID="{338BA83B-D741-4F73-B6A8-E67D183730D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77FA5B50-F4C3-4F2E-9270-ECD937C7FFF4}" type="pres">
      <dgm:prSet presAssocID="{03FED2D3-6514-4FAD-8B41-FE7336661CC8}" presName="node" presStyleLbl="node1" presStyleIdx="4" presStyleCnt="6" custScaleX="17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7E383-E946-4F77-AF80-678D1C81C1A3}" type="pres">
      <dgm:prSet presAssocID="{03FED2D3-6514-4FAD-8B41-FE7336661CC8}" presName="dummy" presStyleCnt="0"/>
      <dgm:spPr/>
      <dgm:t>
        <a:bodyPr/>
        <a:lstStyle/>
        <a:p>
          <a:endParaRPr lang="en-US"/>
        </a:p>
      </dgm:t>
    </dgm:pt>
    <dgm:pt modelId="{448BBDD3-08BE-4232-ACFF-9255EEAB0A5C}" type="pres">
      <dgm:prSet presAssocID="{DB72D270-C4BB-4C8D-99EA-39AAFEA8486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60D244D7-02AB-499F-9799-AD898F442B04}" type="pres">
      <dgm:prSet presAssocID="{A1EE7D7A-1679-42EE-B046-A0FEEE14EF2D}" presName="node" presStyleLbl="node1" presStyleIdx="5" presStyleCnt="6" custScaleX="173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C85D7-2B08-4003-8C6C-9558FC011CBC}" type="pres">
      <dgm:prSet presAssocID="{A1EE7D7A-1679-42EE-B046-A0FEEE14EF2D}" presName="dummy" presStyleCnt="0"/>
      <dgm:spPr/>
      <dgm:t>
        <a:bodyPr/>
        <a:lstStyle/>
        <a:p>
          <a:endParaRPr lang="en-US"/>
        </a:p>
      </dgm:t>
    </dgm:pt>
    <dgm:pt modelId="{B671D5D6-8A81-4037-9C67-7ED6096A7500}" type="pres">
      <dgm:prSet presAssocID="{F6C947EB-B0DD-437E-A87F-784618B7ECBA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07378D1-D4AB-4D05-ACA0-BA6AD3B2A979}" type="presOf" srcId="{AED54084-AE1B-4D33-8373-0A98D7DD6674}" destId="{0BF6189E-3ED4-4617-B03A-6521EED0DB14}" srcOrd="0" destOrd="0" presId="urn:microsoft.com/office/officeart/2005/8/layout/radial6"/>
    <dgm:cxn modelId="{3DC0A67C-A2EE-4237-B917-67C4D7AA3A1D}" srcId="{AED54084-AE1B-4D33-8373-0A98D7DD6674}" destId="{4C39DAEE-972A-4D70-86BC-54DA2C847F40}" srcOrd="0" destOrd="0" parTransId="{01CC1B82-8B75-4AB1-BA66-C686487BCB58}" sibTransId="{432CE4C9-BCB2-4126-8419-5637DFA73BB4}"/>
    <dgm:cxn modelId="{03D3B194-28AD-46B6-BFEC-BAEFA5CD9376}" type="presOf" srcId="{DB72D270-C4BB-4C8D-99EA-39AAFEA84867}" destId="{448BBDD3-08BE-4232-ACFF-9255EEAB0A5C}" srcOrd="0" destOrd="0" presId="urn:microsoft.com/office/officeart/2005/8/layout/radial6"/>
    <dgm:cxn modelId="{6364C51C-814A-407D-ABAC-9672AE12F2F5}" srcId="{4C39DAEE-972A-4D70-86BC-54DA2C847F40}" destId="{64590FEB-5D3C-4766-9BFD-7A91237EBA7B}" srcOrd="0" destOrd="0" parTransId="{D8BE371D-ED99-431B-8667-CB16E1D4FFF8}" sibTransId="{76CF181D-08BD-4A55-8141-A24EE6550C8E}"/>
    <dgm:cxn modelId="{2AA555BC-1B18-4ED7-ADFD-64916C3FFF6E}" type="presOf" srcId="{A1EE7D7A-1679-42EE-B046-A0FEEE14EF2D}" destId="{60D244D7-02AB-499F-9799-AD898F442B04}" srcOrd="0" destOrd="0" presId="urn:microsoft.com/office/officeart/2005/8/layout/radial6"/>
    <dgm:cxn modelId="{1F91F4D2-0AC9-4763-89F9-762C2CA09572}" srcId="{4C39DAEE-972A-4D70-86BC-54DA2C847F40}" destId="{869BA03A-ABB7-4AE0-8AC2-18B49E33752C}" srcOrd="2" destOrd="0" parTransId="{96D8F069-24BB-47FB-9587-6D443379C323}" sibTransId="{CA705486-7C2F-42F3-A0A4-9B37F48D95D5}"/>
    <dgm:cxn modelId="{35D186CB-A9D7-424C-B99A-89F51991599C}" type="presOf" srcId="{4C39DAEE-972A-4D70-86BC-54DA2C847F40}" destId="{91A2DAF9-6C29-4491-B458-545F1767010D}" srcOrd="0" destOrd="0" presId="urn:microsoft.com/office/officeart/2005/8/layout/radial6"/>
    <dgm:cxn modelId="{594D632C-0B50-4BD9-A8BE-7C7600D1A143}" type="presOf" srcId="{64590FEB-5D3C-4766-9BFD-7A91237EBA7B}" destId="{7A80BE26-1C64-444D-8AC5-3633C44FD3C9}" srcOrd="0" destOrd="0" presId="urn:microsoft.com/office/officeart/2005/8/layout/radial6"/>
    <dgm:cxn modelId="{F9677319-4F45-4B1D-998C-01A1CCDDA2EA}" type="presOf" srcId="{869BA03A-ABB7-4AE0-8AC2-18B49E33752C}" destId="{665808F7-70B5-45A0-B2E5-62512B0DF571}" srcOrd="0" destOrd="0" presId="urn:microsoft.com/office/officeart/2005/8/layout/radial6"/>
    <dgm:cxn modelId="{B41D0229-C651-4373-AF02-7A83EEEECB0F}" srcId="{4C39DAEE-972A-4D70-86BC-54DA2C847F40}" destId="{03FED2D3-6514-4FAD-8B41-FE7336661CC8}" srcOrd="4" destOrd="0" parTransId="{68E0CB18-61DB-45FE-B6CF-D0EEF495901D}" sibTransId="{DB72D270-C4BB-4C8D-99EA-39AAFEA84867}"/>
    <dgm:cxn modelId="{837D5C30-400C-45C9-BA6E-1B677C49B280}" type="presOf" srcId="{03FED2D3-6514-4FAD-8B41-FE7336661CC8}" destId="{77FA5B50-F4C3-4F2E-9270-ECD937C7FFF4}" srcOrd="0" destOrd="0" presId="urn:microsoft.com/office/officeart/2005/8/layout/radial6"/>
    <dgm:cxn modelId="{02C07846-540E-45C3-8291-A42E3CC689FE}" type="presOf" srcId="{76CF181D-08BD-4A55-8141-A24EE6550C8E}" destId="{1CE7EF35-8C2E-4751-80D4-4FADD7D343F6}" srcOrd="0" destOrd="0" presId="urn:microsoft.com/office/officeart/2005/8/layout/radial6"/>
    <dgm:cxn modelId="{F8B5E7F1-50FB-4E98-B503-49CEF18B0E50}" srcId="{4C39DAEE-972A-4D70-86BC-54DA2C847F40}" destId="{574D2851-F008-4179-A36C-648B7A7CC2CF}" srcOrd="3" destOrd="0" parTransId="{2FD0C3E4-3A3E-4B8C-B9B3-7D54FB49B0D3}" sibTransId="{338BA83B-D741-4F73-B6A8-E67D183730DB}"/>
    <dgm:cxn modelId="{1E09FF84-4F97-4CBD-A769-91DCF29BFFF7}" srcId="{4C39DAEE-972A-4D70-86BC-54DA2C847F40}" destId="{A1EE7D7A-1679-42EE-B046-A0FEEE14EF2D}" srcOrd="5" destOrd="0" parTransId="{95F139B7-3772-4B47-B32B-2C785551AECF}" sibTransId="{F6C947EB-B0DD-437E-A87F-784618B7ECBA}"/>
    <dgm:cxn modelId="{AE6A66D8-0700-4D64-AB7D-445787DD8156}" type="presOf" srcId="{574D2851-F008-4179-A36C-648B7A7CC2CF}" destId="{9BDDAD24-E34F-4DF5-A744-BE974424EA14}" srcOrd="0" destOrd="0" presId="urn:microsoft.com/office/officeart/2005/8/layout/radial6"/>
    <dgm:cxn modelId="{3342E249-A03A-464B-A9EF-180B336E9686}" type="presOf" srcId="{338BA83B-D741-4F73-B6A8-E67D183730DB}" destId="{C1ACFE9A-1CBE-40F4-B111-AB4DDF9E19A7}" srcOrd="0" destOrd="0" presId="urn:microsoft.com/office/officeart/2005/8/layout/radial6"/>
    <dgm:cxn modelId="{8F3862D7-1AD9-44B1-9380-4E6384A270FD}" srcId="{4C39DAEE-972A-4D70-86BC-54DA2C847F40}" destId="{DD31130D-A4ED-44AF-BFAA-372769FE2C25}" srcOrd="1" destOrd="0" parTransId="{A064DD4F-C8DE-4511-AE60-5EB0AA6F3887}" sibTransId="{A4DAE0A8-CAFE-42A0-B7BD-3D4E44B3CB7A}"/>
    <dgm:cxn modelId="{FF708D6B-3F9C-4A29-A371-904EF02B8D8D}" type="presOf" srcId="{CA705486-7C2F-42F3-A0A4-9B37F48D95D5}" destId="{CDBB8A92-7AD7-45C5-90CA-38A4A03E97DA}" srcOrd="0" destOrd="0" presId="urn:microsoft.com/office/officeart/2005/8/layout/radial6"/>
    <dgm:cxn modelId="{3ECF25F2-0BE6-4156-83AA-01DF59EBA45B}" type="presOf" srcId="{A4DAE0A8-CAFE-42A0-B7BD-3D4E44B3CB7A}" destId="{8D61EF14-C343-4EE3-B7F3-D60DC591F475}" srcOrd="0" destOrd="0" presId="urn:microsoft.com/office/officeart/2005/8/layout/radial6"/>
    <dgm:cxn modelId="{51815A5B-93C9-452C-A630-2BDCCA979EF8}" type="presOf" srcId="{F6C947EB-B0DD-437E-A87F-784618B7ECBA}" destId="{B671D5D6-8A81-4037-9C67-7ED6096A7500}" srcOrd="0" destOrd="0" presId="urn:microsoft.com/office/officeart/2005/8/layout/radial6"/>
    <dgm:cxn modelId="{745CF8C2-29CC-4402-B760-ECD18097EC35}" type="presOf" srcId="{DD31130D-A4ED-44AF-BFAA-372769FE2C25}" destId="{F74AFF0A-50C8-40A8-BC34-E7C6D62AC270}" srcOrd="0" destOrd="0" presId="urn:microsoft.com/office/officeart/2005/8/layout/radial6"/>
    <dgm:cxn modelId="{E6BE0512-3A92-4655-B516-0DD071EDD9D1}" type="presParOf" srcId="{0BF6189E-3ED4-4617-B03A-6521EED0DB14}" destId="{91A2DAF9-6C29-4491-B458-545F1767010D}" srcOrd="0" destOrd="0" presId="urn:microsoft.com/office/officeart/2005/8/layout/radial6"/>
    <dgm:cxn modelId="{D3A68608-5A89-4E25-9569-D4DF2BF08CAB}" type="presParOf" srcId="{0BF6189E-3ED4-4617-B03A-6521EED0DB14}" destId="{7A80BE26-1C64-444D-8AC5-3633C44FD3C9}" srcOrd="1" destOrd="0" presId="urn:microsoft.com/office/officeart/2005/8/layout/radial6"/>
    <dgm:cxn modelId="{549120E3-1016-4B5D-8BC1-8AD221849A2B}" type="presParOf" srcId="{0BF6189E-3ED4-4617-B03A-6521EED0DB14}" destId="{1C0EA369-FFFA-4FC7-B27A-CFE9B54E8C0B}" srcOrd="2" destOrd="0" presId="urn:microsoft.com/office/officeart/2005/8/layout/radial6"/>
    <dgm:cxn modelId="{7C74AAD2-2205-46F9-9DC4-F4DDD5A69FC4}" type="presParOf" srcId="{0BF6189E-3ED4-4617-B03A-6521EED0DB14}" destId="{1CE7EF35-8C2E-4751-80D4-4FADD7D343F6}" srcOrd="3" destOrd="0" presId="urn:microsoft.com/office/officeart/2005/8/layout/radial6"/>
    <dgm:cxn modelId="{514F466E-958A-44A2-97D0-954D5E544619}" type="presParOf" srcId="{0BF6189E-3ED4-4617-B03A-6521EED0DB14}" destId="{F74AFF0A-50C8-40A8-BC34-E7C6D62AC270}" srcOrd="4" destOrd="0" presId="urn:microsoft.com/office/officeart/2005/8/layout/radial6"/>
    <dgm:cxn modelId="{055DA2F8-3F47-4EF1-AD4C-C909F4624057}" type="presParOf" srcId="{0BF6189E-3ED4-4617-B03A-6521EED0DB14}" destId="{896CE3CC-C1F3-4F15-BD2F-66D3B9B8ABAE}" srcOrd="5" destOrd="0" presId="urn:microsoft.com/office/officeart/2005/8/layout/radial6"/>
    <dgm:cxn modelId="{D8189BDB-DC4A-4153-8425-19816B28B444}" type="presParOf" srcId="{0BF6189E-3ED4-4617-B03A-6521EED0DB14}" destId="{8D61EF14-C343-4EE3-B7F3-D60DC591F475}" srcOrd="6" destOrd="0" presId="urn:microsoft.com/office/officeart/2005/8/layout/radial6"/>
    <dgm:cxn modelId="{EA583180-9499-4480-A4B9-520845E76483}" type="presParOf" srcId="{0BF6189E-3ED4-4617-B03A-6521EED0DB14}" destId="{665808F7-70B5-45A0-B2E5-62512B0DF571}" srcOrd="7" destOrd="0" presId="urn:microsoft.com/office/officeart/2005/8/layout/radial6"/>
    <dgm:cxn modelId="{D2EE8F66-AE75-4A5A-A420-048B1E72B3BE}" type="presParOf" srcId="{0BF6189E-3ED4-4617-B03A-6521EED0DB14}" destId="{8152C24A-B7AE-4D0E-940C-E545563317ED}" srcOrd="8" destOrd="0" presId="urn:microsoft.com/office/officeart/2005/8/layout/radial6"/>
    <dgm:cxn modelId="{51657CDA-4500-4180-B938-8F7F6BE90C06}" type="presParOf" srcId="{0BF6189E-3ED4-4617-B03A-6521EED0DB14}" destId="{CDBB8A92-7AD7-45C5-90CA-38A4A03E97DA}" srcOrd="9" destOrd="0" presId="urn:microsoft.com/office/officeart/2005/8/layout/radial6"/>
    <dgm:cxn modelId="{F8ECE140-55E2-4240-BD5B-0906F9A70525}" type="presParOf" srcId="{0BF6189E-3ED4-4617-B03A-6521EED0DB14}" destId="{9BDDAD24-E34F-4DF5-A744-BE974424EA14}" srcOrd="10" destOrd="0" presId="urn:microsoft.com/office/officeart/2005/8/layout/radial6"/>
    <dgm:cxn modelId="{B45DB594-5CE1-4E33-94BF-5D9A14FD596A}" type="presParOf" srcId="{0BF6189E-3ED4-4617-B03A-6521EED0DB14}" destId="{D442EB98-873C-4A13-9970-33DE97B30B61}" srcOrd="11" destOrd="0" presId="urn:microsoft.com/office/officeart/2005/8/layout/radial6"/>
    <dgm:cxn modelId="{9816ADC6-C355-44B0-8688-9BD4010DFA23}" type="presParOf" srcId="{0BF6189E-3ED4-4617-B03A-6521EED0DB14}" destId="{C1ACFE9A-1CBE-40F4-B111-AB4DDF9E19A7}" srcOrd="12" destOrd="0" presId="urn:microsoft.com/office/officeart/2005/8/layout/radial6"/>
    <dgm:cxn modelId="{70F14BFB-84DC-45FF-AD55-174A9A0EDE19}" type="presParOf" srcId="{0BF6189E-3ED4-4617-B03A-6521EED0DB14}" destId="{77FA5B50-F4C3-4F2E-9270-ECD937C7FFF4}" srcOrd="13" destOrd="0" presId="urn:microsoft.com/office/officeart/2005/8/layout/radial6"/>
    <dgm:cxn modelId="{AE26F7F9-428C-4CE5-9CFB-33E1B792DC41}" type="presParOf" srcId="{0BF6189E-3ED4-4617-B03A-6521EED0DB14}" destId="{C2D7E383-E946-4F77-AF80-678D1C81C1A3}" srcOrd="14" destOrd="0" presId="urn:microsoft.com/office/officeart/2005/8/layout/radial6"/>
    <dgm:cxn modelId="{3AC49113-ADD1-4B8E-A42C-CFBAC53FB09A}" type="presParOf" srcId="{0BF6189E-3ED4-4617-B03A-6521EED0DB14}" destId="{448BBDD3-08BE-4232-ACFF-9255EEAB0A5C}" srcOrd="15" destOrd="0" presId="urn:microsoft.com/office/officeart/2005/8/layout/radial6"/>
    <dgm:cxn modelId="{7441E675-1057-4AF0-BBC9-864200C25458}" type="presParOf" srcId="{0BF6189E-3ED4-4617-B03A-6521EED0DB14}" destId="{60D244D7-02AB-499F-9799-AD898F442B04}" srcOrd="16" destOrd="0" presId="urn:microsoft.com/office/officeart/2005/8/layout/radial6"/>
    <dgm:cxn modelId="{787FBE32-8FDC-479F-BE55-8AF560E93F7C}" type="presParOf" srcId="{0BF6189E-3ED4-4617-B03A-6521EED0DB14}" destId="{A3DC85D7-2B08-4003-8C6C-9558FC011CBC}" srcOrd="17" destOrd="0" presId="urn:microsoft.com/office/officeart/2005/8/layout/radial6"/>
    <dgm:cxn modelId="{4299DA43-2CA1-47C8-8B3E-EF81D7DF52DE}" type="presParOf" srcId="{0BF6189E-3ED4-4617-B03A-6521EED0DB14}" destId="{B671D5D6-8A81-4037-9C67-7ED6096A750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4A5F6-6DF6-4C8E-AEBE-7C46856596F4}">
      <dsp:nvSpPr>
        <dsp:cNvPr id="0" name=""/>
        <dsp:cNvSpPr/>
      </dsp:nvSpPr>
      <dsp:spPr>
        <a:xfrm>
          <a:off x="0" y="0"/>
          <a:ext cx="8229600" cy="97344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dirty="0" smtClean="0">
              <a:effectLst>
                <a:outerShdw blurRad="38100" dist="38100" dir="2700000">
                  <a:srgbClr val="000000"/>
                </a:outerShdw>
              </a:effectLst>
              <a:latin typeface="+mj-lt"/>
            </a:rPr>
            <a:t>Workforce Needs</a:t>
          </a:r>
          <a:endParaRPr lang="en-US" sz="4000" b="1" kern="1200" cap="none" dirty="0">
            <a:effectLst>
              <a:outerShdw blurRad="38100" dist="38100" dir="2700000">
                <a:srgbClr val="000000"/>
              </a:outerShdw>
            </a:effectLst>
            <a:latin typeface="+mj-lt"/>
          </a:endParaRPr>
        </a:p>
      </dsp:txBody>
      <dsp:txXfrm>
        <a:off x="47519" y="47519"/>
        <a:ext cx="81345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577B-9333-46CE-8FB1-65A14D3D49C5}">
      <dsp:nvSpPr>
        <dsp:cNvPr id="0" name=""/>
        <dsp:cNvSpPr/>
      </dsp:nvSpPr>
      <dsp:spPr>
        <a:xfrm>
          <a:off x="0" y="0"/>
          <a:ext cx="5638800" cy="21892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+mn-lt"/>
              <a:cs typeface="Georgia"/>
            </a:rPr>
            <a:t>80% of jobs in the state of Texas are middle-or high-skill and require some postsecondary education. </a:t>
          </a:r>
          <a:r>
            <a:rPr lang="en-US" sz="2400" b="1" kern="1200" dirty="0" smtClean="0">
              <a:latin typeface="+mn-lt"/>
            </a:rPr>
            <a:t>This percentage is estimated to remain the same through 2018. </a:t>
          </a:r>
          <a:endParaRPr lang="en-US" sz="2400" b="1" kern="1200" dirty="0">
            <a:latin typeface="+mn-lt"/>
          </a:endParaRPr>
        </a:p>
      </dsp:txBody>
      <dsp:txXfrm>
        <a:off x="106869" y="106869"/>
        <a:ext cx="5425062" cy="1975479"/>
      </dsp:txXfrm>
    </dsp:sp>
    <dsp:sp modelId="{3856EBF9-2897-448A-AB59-FC14C0563D06}">
      <dsp:nvSpPr>
        <dsp:cNvPr id="0" name=""/>
        <dsp:cNvSpPr/>
      </dsp:nvSpPr>
      <dsp:spPr>
        <a:xfrm>
          <a:off x="0" y="2388141"/>
          <a:ext cx="5638800" cy="157425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b="1" kern="1200" dirty="0" smtClean="0">
              <a:latin typeface="+mn-lt"/>
            </a:rPr>
            <a:t>Around 50% of jobs in Texas are middle-skill but only about 40% of those workers have the appropriate training. </a:t>
          </a:r>
        </a:p>
      </dsp:txBody>
      <dsp:txXfrm>
        <a:off x="76849" y="2464990"/>
        <a:ext cx="5485102" cy="1420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D85A9-D1A1-4619-908D-797DD51A935E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Texas</a:t>
          </a:r>
          <a:endParaRPr lang="en-US" sz="2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9902" y="29040"/>
        <a:ext cx="1848916" cy="896565"/>
      </dsp:txXfrm>
    </dsp:sp>
    <dsp:sp modelId="{844D02DF-60A1-4063-8EC6-DC9BE16BB1D9}">
      <dsp:nvSpPr>
        <dsp:cNvPr id="0" name=""/>
        <dsp:cNvSpPr/>
      </dsp:nvSpPr>
      <dsp:spPr>
        <a:xfrm>
          <a:off x="2162480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48F0C-602B-44CE-B355-314B48D9E2E9}">
      <dsp:nvSpPr>
        <dsp:cNvPr id="0" name=""/>
        <dsp:cNvSpPr/>
      </dsp:nvSpPr>
      <dsp:spPr>
        <a:xfrm>
          <a:off x="2352950" y="1191586"/>
          <a:ext cx="1523761" cy="9523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79.9%</a:t>
          </a:r>
          <a:endParaRPr lang="en-US" sz="4100" kern="1200" dirty="0"/>
        </a:p>
      </dsp:txBody>
      <dsp:txXfrm>
        <a:off x="2380843" y="1219479"/>
        <a:ext cx="1467975" cy="896565"/>
      </dsp:txXfrm>
    </dsp:sp>
    <dsp:sp modelId="{A4D2EAAE-29D3-43CA-B00B-36E3343976EC}">
      <dsp:nvSpPr>
        <dsp:cNvPr id="0" name=""/>
        <dsp:cNvSpPr/>
      </dsp:nvSpPr>
      <dsp:spPr>
        <a:xfrm>
          <a:off x="2162480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16080-6715-4A9C-A368-B2843288E018}">
      <dsp:nvSpPr>
        <dsp:cNvPr id="0" name=""/>
        <dsp:cNvSpPr/>
      </dsp:nvSpPr>
      <dsp:spPr>
        <a:xfrm>
          <a:off x="2352950" y="2382025"/>
          <a:ext cx="1523761" cy="9523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25.5%</a:t>
          </a:r>
          <a:endParaRPr lang="en-US" sz="4100" kern="1200" dirty="0"/>
        </a:p>
      </dsp:txBody>
      <dsp:txXfrm>
        <a:off x="2380843" y="2409918"/>
        <a:ext cx="1467975" cy="896565"/>
      </dsp:txXfrm>
    </dsp:sp>
    <dsp:sp modelId="{C7858ABF-35A5-409F-9700-5F921EF1E9A2}">
      <dsp:nvSpPr>
        <dsp:cNvPr id="0" name=""/>
        <dsp:cNvSpPr/>
      </dsp:nvSpPr>
      <dsp:spPr>
        <a:xfrm>
          <a:off x="2162480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2509-9F73-4866-AADC-47F88954CC09}">
      <dsp:nvSpPr>
        <dsp:cNvPr id="0" name=""/>
        <dsp:cNvSpPr/>
      </dsp:nvSpPr>
      <dsp:spPr>
        <a:xfrm>
          <a:off x="2352950" y="3572464"/>
          <a:ext cx="1523761" cy="9523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8.5%</a:t>
          </a:r>
          <a:endParaRPr lang="en-US" sz="4100" kern="1200" dirty="0"/>
        </a:p>
      </dsp:txBody>
      <dsp:txXfrm>
        <a:off x="2380843" y="3600357"/>
        <a:ext cx="1467975" cy="896565"/>
      </dsp:txXfrm>
    </dsp:sp>
    <dsp:sp modelId="{35E7133C-D73F-42B9-A2EF-A40EA9DCA30C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National Average</a:t>
          </a:r>
          <a:endParaRPr lang="en-US" sz="29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80780" y="29040"/>
        <a:ext cx="1848916" cy="896565"/>
      </dsp:txXfrm>
    </dsp:sp>
    <dsp:sp modelId="{4AB3ED23-5FAE-462C-9B91-B669020B8C0D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49D99-0A16-4E89-B096-8A3DEFACBBF3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85.3%</a:t>
          </a:r>
          <a:endParaRPr lang="en-US" sz="4100" kern="1200" dirty="0"/>
        </a:p>
      </dsp:txBody>
      <dsp:txXfrm>
        <a:off x="4761721" y="1219479"/>
        <a:ext cx="1467975" cy="896565"/>
      </dsp:txXfrm>
    </dsp:sp>
    <dsp:sp modelId="{3A600FA1-B2E3-440F-9F21-8BFB006D3011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AE00C-60E3-471E-848D-65E7BC74F434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27.9%</a:t>
          </a:r>
          <a:endParaRPr lang="en-US" sz="4100" kern="1200" dirty="0"/>
        </a:p>
      </dsp:txBody>
      <dsp:txXfrm>
        <a:off x="4761721" y="2409918"/>
        <a:ext cx="1467975" cy="896565"/>
      </dsp:txXfrm>
    </dsp:sp>
    <dsp:sp modelId="{9AF49112-7DF0-45A0-B668-743D0FE68492}">
      <dsp:nvSpPr>
        <dsp:cNvPr id="0" name=""/>
        <dsp:cNvSpPr/>
      </dsp:nvSpPr>
      <dsp:spPr>
        <a:xfrm>
          <a:off x="4543358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95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E15A4-08E1-47CE-AB69-E2C248E1B550}">
      <dsp:nvSpPr>
        <dsp:cNvPr id="0" name=""/>
        <dsp:cNvSpPr/>
      </dsp:nvSpPr>
      <dsp:spPr>
        <a:xfrm>
          <a:off x="4733828" y="3572464"/>
          <a:ext cx="1523761" cy="95235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10.3%</a:t>
          </a:r>
          <a:endParaRPr lang="en-US" sz="4100" kern="1200" dirty="0"/>
        </a:p>
      </dsp:txBody>
      <dsp:txXfrm>
        <a:off x="4761721" y="3600357"/>
        <a:ext cx="1467975" cy="8965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100" b="1" i="1" dirty="0" smtClean="0"/>
              <a:t>AVATAR Project – Spring 2014</a:t>
            </a:r>
            <a:endParaRPr lang="en-US" sz="1100" b="1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65430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 smtClean="0"/>
              <a:t>Provided by: Education Service Center Region 11, 3001 North Freeway, Fort Worth, Texas 76106 </a:t>
            </a:r>
            <a:r>
              <a:rPr lang="en-US" sz="1000" dirty="0" smtClean="0">
                <a:sym typeface="Wingdings"/>
              </a:rPr>
              <a:t> www.esc11.net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43040" y="8829675"/>
            <a:ext cx="465774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0BC7-F958-4C7C-AA95-43EC038966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8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6D5796A-7CDB-40B9-A11F-D421A28B91ED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9ACFD8-91C1-4EFF-B273-5897C9E97F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5125" y="465138"/>
            <a:ext cx="4048125" cy="3036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925" indent="-291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503" indent="-232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304" indent="-232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103" indent="-232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904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704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506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307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932EB52-2EC2-42A5-BDB0-832DE098067B}" type="slidenum">
              <a:rPr lang="en-US" smtClean="0">
                <a:latin typeface="Calibri" pitchFamily="34" charset="0"/>
              </a:rPr>
              <a:pPr/>
              <a:t>7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CFD8-91C1-4EFF-B273-5897C9E97F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BDAFC-415E-4917-BAE2-A543932B6C2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BDAFC-415E-4917-BAE2-A543932B6C2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5125" y="465138"/>
            <a:ext cx="4048125" cy="3036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Read:  Students need a circle of caring to achieve success.  Who are these partners for success?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400" b="1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Counselors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Teachers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Administrators, especially the principal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Other campus staff (specialists, school psychologists, nurses, special education staff)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Parents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Community and business leaders - recruit individuals who can influence and hold the confidence of the school decision makers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400" b="1" dirty="0"/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1400" b="1" dirty="0"/>
              <a:t>These partners can form a steering committee and sounding board to assist a district/campus in: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sz="1400" b="1" dirty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400" b="1" dirty="0"/>
              <a:t>  Guiding efforts to create a culture of college and career readiness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400" b="1" dirty="0"/>
              <a:t>  Reviewing results of needs assessments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400" b="1" dirty="0"/>
              <a:t>  Making recommendations for program development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400" b="1" dirty="0"/>
              <a:t>  Reviewing accountability data and outcomes research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1400" b="1" dirty="0"/>
              <a:t>  Locating internal and external funding sources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1400" b="1" dirty="0"/>
          </a:p>
          <a:p>
            <a:pPr>
              <a:spcBef>
                <a:spcPct val="0"/>
              </a:spcBef>
            </a:pPr>
            <a:r>
              <a:rPr lang="en-US" sz="1400" b="1" dirty="0"/>
              <a:t>Remember, it takes a village, a community to raise a child.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6925" indent="-29112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503" indent="-232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304" indent="-232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103" indent="-232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1904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7704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3506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59307" indent="-23290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0E023D8-2E4E-490D-B4FF-149138CD6223}" type="slidenum">
              <a:rPr lang="en-US" smtClean="0">
                <a:latin typeface="Calibri" pitchFamily="34" charset="0"/>
              </a:rPr>
              <a:pPr/>
              <a:t>28</a:t>
            </a:fld>
            <a:endParaRPr 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StandUp-HandUp-PairUp</a:t>
            </a:r>
            <a:r>
              <a:rPr lang="en-US" baseline="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Participants stand-up, put their hands up, and quickly find a partner to share one thing you want others to know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50642-4D2C-446A-898F-0908D490B3D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262" y="2133600"/>
            <a:ext cx="4758475" cy="232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043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002262" y="609182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aseline="0" dirty="0">
                <a:solidFill>
                  <a:srgbClr val="5A5A5A"/>
                </a:solidFill>
              </a:rPr>
              <a:t>http://www.ntp16.notlb.com/avatar</a:t>
            </a:r>
          </a:p>
        </p:txBody>
      </p:sp>
    </p:spTree>
    <p:extLst>
      <p:ext uri="{BB962C8B-B14F-4D97-AF65-F5344CB8AC3E}">
        <p14:creationId xmlns:p14="http://schemas.microsoft.com/office/powerpoint/2010/main" val="1006274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5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791222" y="6095998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aseline="0" dirty="0">
                <a:solidFill>
                  <a:srgbClr val="5A5A5A"/>
                </a:solidFill>
              </a:rPr>
              <a:t>http://www.ntp16.notlb.com/avatar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49" y="5901503"/>
            <a:ext cx="1676400" cy="81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7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5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878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2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4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8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85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FAF5-A414-4DDA-9982-9BA43AFC1562}" type="datetimeFigureOut">
              <a:rPr lang="en-US" smtClean="0"/>
              <a:t>2/12/2014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836AA-2E5C-4B78-BCFE-529AC84706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6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patterson@esc11.net" TargetMode="External"/><Relationship Id="rId2" Type="http://schemas.openxmlformats.org/officeDocument/2006/relationships/hyperlink" Target="mailto:kwc@esc11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3132" y="990600"/>
            <a:ext cx="91440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AVATAR Project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32" y="1905000"/>
            <a:ext cx="6553200" cy="3202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Bookman Old Style" pitchFamily="18" charset="0"/>
              </a:rPr>
              <a:t>http://www.ntp16.notlb.com/avatar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9800" y="525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Presented by: Education Service Center Region 11</a:t>
            </a:r>
          </a:p>
          <a:p>
            <a:pPr algn="ctr"/>
            <a:r>
              <a:rPr lang="en-US" b="1" dirty="0" smtClean="0"/>
              <a:t>January 23,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73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Participation: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statewide and African American participation is well above targeted levels, Latino and White participation is still well below. </a:t>
            </a:r>
          </a:p>
          <a:p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Success: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Through measurement of BACs (Bachelor’s, Associate’s, and certifications), student success is measured. 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BACs, Bachelor’s degrees, Associate’s degrees, Doctoral degrees, and allied health &amp; nursing BACs are all above targeted levels. Latino BACs are on target but African American BACs, Technology BACs, teachers initially certified, and math &amp; science teachers initially certified are all below targeted levels. </a:t>
            </a:r>
          </a:p>
          <a:p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Excellence: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rankings are well below target but program recognition is on target.</a:t>
            </a:r>
          </a:p>
          <a:p>
            <a:r>
              <a:rPr lang="en-U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Research: 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public institutions’ research expenditures are well above target, federal science &amp; engineering research and development obligations are still below targeted levels.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91440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Gaps Progress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04002"/>
            <a:ext cx="6173244" cy="55399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Source: Closing the Gaps Progress Report, 2012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Bookman Old Style" pitchFamily="18" charset="0"/>
              </a:rPr>
              <a:t>Retrieved from: http://www.thecb.state.tx.us/index.cfm?objectid=858D2E7C-F5C8-97E9-0CDEB3037C1C2CA3</a:t>
            </a:r>
          </a:p>
        </p:txBody>
      </p:sp>
    </p:spTree>
    <p:extLst>
      <p:ext uri="{BB962C8B-B14F-4D97-AF65-F5344CB8AC3E}">
        <p14:creationId xmlns:p14="http://schemas.microsoft.com/office/powerpoint/2010/main" val="2445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49" y="135916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123776"/>
              </p:ext>
            </p:extLst>
          </p:nvPr>
        </p:nvGraphicFramePr>
        <p:xfrm>
          <a:off x="484886" y="1295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199324"/>
            <a:ext cx="8991600" cy="973439"/>
            <a:chOff x="-152400" y="-2742956"/>
            <a:chExt cx="8409685" cy="973439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-152400" y="-2674064"/>
              <a:ext cx="8399247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Texas Population with Associate Degree or Higher</a:t>
              </a:r>
              <a:endParaRPr lang="en-US" sz="32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384848"/>
            <a:ext cx="4267200" cy="46196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man Old Style" pitchFamily="18" charset="0"/>
              </a:rPr>
              <a:t>Report of The </a:t>
            </a:r>
            <a:r>
              <a:rPr lang="en-US" sz="1200" dirty="0" smtClean="0">
                <a:solidFill>
                  <a:schemeClr val="tx1"/>
                </a:solidFill>
                <a:latin typeface="Bookman Old Style" pitchFamily="18" charset="0"/>
              </a:rPr>
              <a:t>Select </a:t>
            </a:r>
            <a:r>
              <a:rPr lang="en-US" sz="1200" dirty="0">
                <a:solidFill>
                  <a:schemeClr val="tx1"/>
                </a:solidFill>
                <a:latin typeface="Bookman Old Style" pitchFamily="18" charset="0"/>
              </a:rPr>
              <a:t>Commission on Higher Education and Global Competitiveness, January 2009</a:t>
            </a:r>
          </a:p>
        </p:txBody>
      </p:sp>
    </p:spTree>
    <p:extLst>
      <p:ext uri="{BB962C8B-B14F-4D97-AF65-F5344CB8AC3E}">
        <p14:creationId xmlns:p14="http://schemas.microsoft.com/office/powerpoint/2010/main" val="42403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39" y="1371600"/>
            <a:ext cx="6143520" cy="4977066"/>
          </a:xfrm>
          <a:prstGeom prst="rect">
            <a:avLst/>
          </a:prstGeom>
          <a:ln w="88900" cap="sq" cmpd="thickThin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484886" y="199324"/>
            <a:ext cx="8229599" cy="973439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4220" y="-2695438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Texas P-16 Pipeline</a:t>
              </a: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52600" y="1562100"/>
            <a:ext cx="4010914" cy="5715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THCEB Figure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4886" y="199324"/>
            <a:ext cx="8229599" cy="1277051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4220" y="-2695438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Median Annual Wage </a:t>
              </a:r>
            </a:p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by Education </a:t>
              </a:r>
              <a:r>
                <a:rPr lang="en-US" sz="36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Projected 2022</a:t>
              </a:r>
              <a:endParaRPr lang="en-US" sz="36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534200"/>
              </p:ext>
            </p:extLst>
          </p:nvPr>
        </p:nvGraphicFramePr>
        <p:xfrm>
          <a:off x="228600" y="1600200"/>
          <a:ext cx="8229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61300"/>
            <a:ext cx="78486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Bookman Old Style" pitchFamily="18" charset="0"/>
              </a:rPr>
              <a:t>Source: Employment Projections Program, U.S. Department of Labor, U.S. Bureau of Labor Statistics http://www.bls.gov/emp/ep_table_education_summary.htm</a:t>
            </a:r>
          </a:p>
        </p:txBody>
      </p:sp>
    </p:spTree>
    <p:extLst>
      <p:ext uri="{BB962C8B-B14F-4D97-AF65-F5344CB8AC3E}">
        <p14:creationId xmlns:p14="http://schemas.microsoft.com/office/powerpoint/2010/main" val="1542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85537415"/>
              </p:ext>
            </p:extLst>
          </p:nvPr>
        </p:nvGraphicFramePr>
        <p:xfrm>
          <a:off x="381000" y="12192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4886" y="199324"/>
            <a:ext cx="8229599" cy="973439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64220" y="-2695438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Retention Rates Lower Each Year</a:t>
              </a: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6477000"/>
            <a:ext cx="617324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Source: Complete College America/Alliance of the States 2011 Texas Report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Bookman Old Style" pitchFamily="18" charset="0"/>
              </a:rPr>
              <a:t>Retrieved from: http://www.completecollege.org/state_data/</a:t>
            </a:r>
          </a:p>
        </p:txBody>
      </p:sp>
    </p:spTree>
    <p:extLst>
      <p:ext uri="{BB962C8B-B14F-4D97-AF65-F5344CB8AC3E}">
        <p14:creationId xmlns:p14="http://schemas.microsoft.com/office/powerpoint/2010/main" val="27556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3341" y="199324"/>
            <a:ext cx="8229599" cy="973439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64220" y="-2695438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Barriers to Going Back to School (%)</a:t>
              </a: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59451"/>
              </p:ext>
            </p:extLst>
          </p:nvPr>
        </p:nvGraphicFramePr>
        <p:xfrm>
          <a:off x="837155" y="152400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461300"/>
            <a:ext cx="78486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Source: Public Agenda (2009). With Their Whole Lives Ahead of Them: Myths and Realities About Why So Many Students Fail to Finish College</a:t>
            </a:r>
            <a:r>
              <a:rPr lang="en-US" sz="1000" dirty="0">
                <a:solidFill>
                  <a:schemeClr val="tx1"/>
                </a:solidFill>
                <a:latin typeface="Bookman Old Style" pitchFamily="18" charset="0"/>
              </a:rPr>
              <a:t>.</a:t>
            </a: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 Public Agenda. http://www.publicagenda.org/files/theirwholelivesaheadofthem.pdf</a:t>
            </a:r>
            <a:endParaRPr lang="en-US" sz="1000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1799" y="1634296"/>
            <a:ext cx="45033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51% of those entering a 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2-year college enrolled in remediation.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044" y="4106623"/>
            <a:ext cx="433084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22.5% of those entering a 4-year college enrolled in remediation.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99713" y="1634296"/>
            <a:ext cx="3004700" cy="1270950"/>
            <a:chOff x="5036736" y="2208156"/>
            <a:chExt cx="3040464" cy="1144436"/>
          </a:xfrm>
        </p:grpSpPr>
        <p:pic>
          <p:nvPicPr>
            <p:cNvPr id="31" name="Picture 7" descr="http://www.clker.com/cliparts/5/3/5/e/1195435149986189703schooldesk_aj_ashton_01.svg.med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6336" y="2679774"/>
              <a:ext cx="609600" cy="672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036736" y="2208156"/>
              <a:ext cx="3040464" cy="1144436"/>
              <a:chOff x="5036736" y="2208156"/>
              <a:chExt cx="3040464" cy="1144436"/>
            </a:xfrm>
          </p:grpSpPr>
          <p:pic>
            <p:nvPicPr>
              <p:cNvPr id="1031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743" y="220815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6336" y="220815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220815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220815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600" y="220815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6736" y="2679774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2679774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2679774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84" y="2679774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5432811" y="4106623"/>
            <a:ext cx="3012739" cy="1283865"/>
            <a:chOff x="5072743" y="4117107"/>
            <a:chExt cx="3004457" cy="1164524"/>
          </a:xfrm>
        </p:grpSpPr>
        <p:pic>
          <p:nvPicPr>
            <p:cNvPr id="37" name="Picture 7" descr="http://www.clker.com/cliparts/5/3/5/e/1195435149986189703schooldesk_aj_ashton_01.svg.med.png"/>
            <p:cNvPicPr>
              <a:picLocks noChangeAspect="1" noChangeArrowheads="1"/>
            </p:cNvPicPr>
            <p:nvPr/>
          </p:nvPicPr>
          <p:blipFill>
            <a:blip r:embed="rId2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4536160"/>
              <a:ext cx="609600" cy="672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5072743" y="4117107"/>
              <a:ext cx="3004457" cy="1164524"/>
              <a:chOff x="5072743" y="4117107"/>
              <a:chExt cx="3004457" cy="1164524"/>
            </a:xfrm>
          </p:grpSpPr>
          <p:pic>
            <p:nvPicPr>
              <p:cNvPr id="35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743" y="4163728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7600" y="413971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4117107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4536160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8400" y="4139716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1943" y="4566399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2343" y="4167138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7367" y="4608813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7" descr="http://www.clker.com/cliparts/5/3/5/e/1195435149986189703schooldesk_aj_ashton_01.svg.me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8010" y="4536160"/>
                <a:ext cx="609600" cy="672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6" name="TextBox 45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569486" y="382900"/>
            <a:ext cx="8229599" cy="973439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112286" y="-2674064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Too Many College Freshman Need Remediation</a:t>
              </a:r>
              <a:endParaRPr lang="en-US" sz="36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1464" y="2743200"/>
            <a:ext cx="835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those students…</a:t>
            </a:r>
          </a:p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 completed the remediation</a:t>
            </a:r>
          </a:p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14.3% completed the remediation and associated college-level courses in 2 years</a:t>
            </a:r>
          </a:p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5.8% Graduated within three years 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69486" y="4985217"/>
            <a:ext cx="8356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those students…</a:t>
            </a:r>
          </a:p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49.2% completed the remediation</a:t>
            </a:r>
          </a:p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32.1% completed the remediation and associated college-level courses in 2 years</a:t>
            </a:r>
          </a:p>
          <a:p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29.6% Graduated within six years 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6461300"/>
            <a:ext cx="6781800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Source: Complete College America/Alliance of the States 2011 Texas State Remediation Report </a:t>
            </a:r>
          </a:p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Retrieved </a:t>
            </a:r>
            <a:r>
              <a:rPr lang="en-US" sz="1000" dirty="0">
                <a:solidFill>
                  <a:schemeClr val="tx1"/>
                </a:solidFill>
                <a:latin typeface="Bookman Old Style" pitchFamily="18" charset="0"/>
              </a:rPr>
              <a:t>from: http://www.completecollege.org/state_data/</a:t>
            </a:r>
          </a:p>
        </p:txBody>
      </p:sp>
    </p:spTree>
    <p:extLst>
      <p:ext uri="{BB962C8B-B14F-4D97-AF65-F5344CB8AC3E}">
        <p14:creationId xmlns:p14="http://schemas.microsoft.com/office/powerpoint/2010/main" val="49862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83" y="1493837"/>
            <a:ext cx="8229600" cy="47545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National statistics show that 40% of students that are admitted and enrolled at the post-secondary level take at least one developmental course.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17% of students that take one remedial reading course complete their degree.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20% of students that take two or more developmental courses complete their degree.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 that take remedial courses:</a:t>
            </a: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longer to complete their degree</a:t>
            </a:r>
          </a:p>
          <a:p>
            <a:pPr marL="457200" indent="-457200" algn="ctr">
              <a:spcBef>
                <a:spcPts val="0"/>
              </a:spcBef>
              <a:spcAft>
                <a:spcPts val="1200"/>
              </a:spcAft>
              <a:buAutoNum type="romanU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less likely to complete their degree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7745" y="6537502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latin typeface="Bookman Old Style" pitchFamily="18" charset="0"/>
              </a:rPr>
              <a:t>Source: </a:t>
            </a:r>
            <a:r>
              <a:rPr lang="en-US" sz="1100" dirty="0" smtClean="0">
                <a:latin typeface="Bookman Old Style" pitchFamily="18" charset="0"/>
              </a:rPr>
              <a:t>National Center for Education Statistics, 2004 </a:t>
            </a:r>
            <a:endParaRPr lang="en-US" sz="11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0483" y="6170221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4886" y="199324"/>
            <a:ext cx="8229599" cy="973439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2286" y="-2674064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The Prevalence of Developmental Education</a:t>
              </a:r>
              <a:endParaRPr lang="en-US" sz="36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8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0"/>
            <a:ext cx="7772400" cy="5029200"/>
          </a:xfrm>
        </p:spPr>
        <p:txBody>
          <a:bodyPr anchor="t">
            <a:noAutofit/>
          </a:bodyPr>
          <a:lstStyle/>
          <a:p>
            <a:pPr algn="ctr"/>
            <a:r>
              <a:rPr lang="en-US" sz="7200" b="1" dirty="0">
                <a:solidFill>
                  <a:schemeClr val="tx1"/>
                </a:solidFill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</a:rPr>
              <a:t>             What do you know now that you didn’t know before?</a:t>
            </a:r>
            <a:endParaRPr lang="en-US" sz="7200" b="1" dirty="0">
              <a:solidFill>
                <a:schemeClr val="tx1"/>
              </a:solidFill>
            </a:endParaRPr>
          </a:p>
        </p:txBody>
      </p:sp>
      <p:pic>
        <p:nvPicPr>
          <p:cNvPr id="2057" name="Picture 9" descr="C:\Users\jharvill\AppData\Local\Microsoft\Windows\Temporary Internet Files\Content.IE5\6U97XDCL\MP900315598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712"/>
            <a:ext cx="3657600" cy="260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" y="381000"/>
            <a:ext cx="8305800" cy="612457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relationships with ongoing critical conversations</a:t>
            </a:r>
          </a:p>
          <a:p>
            <a:pPr lvl="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data to make alignment decisions</a:t>
            </a:r>
          </a:p>
          <a:p>
            <a:pPr lvl="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understanding of college and career readiness and success for students</a:t>
            </a:r>
          </a:p>
          <a:p>
            <a:pPr lvl="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reference course profile information</a:t>
            </a:r>
          </a:p>
          <a:p>
            <a:pPr lvl="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Identifies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intentional actions</a:t>
            </a:r>
          </a:p>
          <a:p>
            <a:pPr lvl="0"/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Evaluates, sustains,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shares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vertical alignment work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cap="none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Texas P-16 Pipeline</a:t>
            </a:r>
            <a:endParaRPr lang="en-US" sz="4000" b="1" kern="1200" cap="none" dirty="0">
              <a:effectLst>
                <a:outerShdw blurRad="38100" dist="38100" dir="2700000">
                  <a:srgbClr val="000000"/>
                </a:outerShdw>
              </a:effectLst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4886" y="199324"/>
            <a:ext cx="8229599" cy="973439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112286" y="-2674064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Vertical Alignment is a </a:t>
              </a:r>
              <a:r>
                <a:rPr lang="en-US" sz="4000" b="1" u="sng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Process</a:t>
              </a:r>
              <a:endParaRPr lang="en-US" sz="4000" b="1" u="sng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18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00300" y="251381"/>
            <a:ext cx="4343400" cy="1784476"/>
            <a:chOff x="-76200" y="-1494480"/>
            <a:chExt cx="8258281" cy="2420401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-76200" y="-1494480"/>
              <a:ext cx="8229599" cy="113774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7519" y="47519"/>
              <a:ext cx="8134562" cy="8784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1557" y="1524000"/>
            <a:ext cx="83058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AVATAR is 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statewide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network, comprised of regional efforts,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focused on vertical alignment to support students’ college and career readiness and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success.</a:t>
            </a:r>
          </a:p>
          <a:p>
            <a:pPr algn="ctr"/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AVATAR is a Texas Higher Education Coordinating Board (THECB) funded project which is implemented by the North Texas Regional P-16 Council and the University of North Texas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43" y="457200"/>
            <a:ext cx="9144000" cy="14017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AVATAR</a:t>
            </a:r>
            <a:r>
              <a:rPr lang="en-US" sz="4000" dirty="0" smtClean="0">
                <a:solidFill>
                  <a:schemeClr val="bg1"/>
                </a:solidFill>
              </a:rPr>
              <a:t>?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cademic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ertical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lignment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raining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enewal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172200"/>
            <a:ext cx="4114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Partnerships: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Leaders and educators representing regional independent school districts, two- and four-year institutions of higher education, P-16 councils, and education service centers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committed to vertical alignment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support students’ college and career readiness and success.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Teams: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Educators and leaders representing regional independent school districts, two- and four-year institutions of higher education, P-16 councils, and education service centers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committed to addressing </a:t>
            </a:r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discipline specific course and </a:t>
            </a:r>
            <a:r>
              <a:rPr 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instructional alignment needs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create environments where students can successful transitions between and among regional educational systems. </a:t>
            </a:r>
          </a:p>
          <a:p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AVATAR Partners &amp; Team Members Roles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527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/>
          </a:bodyPr>
          <a:lstStyle/>
          <a:p>
            <a:pPr marL="1085850" lvl="1" indent="-57150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Build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capacity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 curriculum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between regional secondary and postsecondary courses</a:t>
            </a:r>
          </a:p>
          <a:p>
            <a:pPr marL="685800" indent="-571500">
              <a:buClr>
                <a:schemeClr val="tx1">
                  <a:lumMod val="75000"/>
                  <a:lumOff val="25000"/>
                </a:schemeClr>
              </a:buClr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85850" lvl="1" indent="-571500"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Strengthen regional secondary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postsecondary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commitment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college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preparedness and success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 Partnership Benefits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38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THECB: where is the partnership building?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1965" y="333480"/>
            <a:ext cx="8229599" cy="97343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4"/>
          <p:cNvSpPr/>
          <p:nvPr/>
        </p:nvSpPr>
        <p:spPr>
          <a:xfrm>
            <a:off x="569485" y="381000"/>
            <a:ext cx="8134561" cy="8784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Partnership Benefits</a:t>
            </a:r>
            <a:endParaRPr lang="en-US" sz="4000" b="1" kern="1200" cap="none" dirty="0">
              <a:effectLst>
                <a:outerShdw blurRad="38100" dist="38100" dir="270000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172200"/>
            <a:ext cx="4114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84" y="1061490"/>
            <a:ext cx="8382000" cy="5257800"/>
          </a:xfrm>
        </p:spPr>
        <p:txBody>
          <a:bodyPr>
            <a:normAutofit/>
          </a:bodyPr>
          <a:lstStyle/>
          <a:p>
            <a:pPr marL="685800" indent="-228600">
              <a:buSzPct val="10000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committed to higher education access and success for all students</a:t>
            </a:r>
          </a:p>
          <a:p>
            <a:pPr marL="685800" indent="-228600">
              <a:buSzPct val="10000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content knowledge and skills</a:t>
            </a:r>
          </a:p>
          <a:p>
            <a:pPr marL="685800" indent="-228600">
              <a:buSzPct val="10000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Utilize research-based instructional strategies</a:t>
            </a:r>
          </a:p>
          <a:p>
            <a:pPr marL="685800" indent="-228600">
              <a:buSzPct val="10000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Demonstrate strong communication and leadership skills</a:t>
            </a:r>
          </a:p>
          <a:p>
            <a:pPr marL="685800" indent="-228600">
              <a:buSzPct val="10000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effective team players</a:t>
            </a:r>
          </a:p>
          <a:p>
            <a:pPr marL="685800" indent="-228600">
              <a:buSzPct val="100000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 flexible – able to deal with ambiguity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69485" y="139826"/>
            <a:ext cx="8229599" cy="77457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4"/>
          <p:cNvSpPr/>
          <p:nvPr/>
        </p:nvSpPr>
        <p:spPr>
          <a:xfrm>
            <a:off x="569485" y="228601"/>
            <a:ext cx="8134561" cy="685800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AVATAR Partners and Team Members…</a:t>
            </a:r>
            <a:endParaRPr lang="en-US" sz="3600" b="1" kern="1200" cap="none" dirty="0">
              <a:effectLst>
                <a:outerShdw blurRad="38100" dist="38100" dir="2700000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172200"/>
            <a:ext cx="4114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93" y="1310965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u="sng" dirty="0" smtClean="0">
                <a:solidFill>
                  <a:schemeClr val="accent2">
                    <a:lumMod val="50000"/>
                  </a:schemeClr>
                </a:solidFill>
              </a:rPr>
              <a:t>P-16 Council</a:t>
            </a:r>
          </a:p>
          <a:p>
            <a:pPr marL="0" indent="0" algn="ctr">
              <a:buNone/>
            </a:pPr>
            <a:endParaRPr lang="en-US" sz="800" u="sng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regional college and career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eadiness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tudent data and prepare the regional data PowerPoint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 as the point of contact with the Texas Higher Education Coordinating Board (THECB) for the regional vertical alignment team and partnership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4009" y="183716"/>
            <a:ext cx="8229599" cy="97343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ounded Rectangle 4"/>
          <p:cNvSpPr/>
          <p:nvPr/>
        </p:nvSpPr>
        <p:spPr>
          <a:xfrm>
            <a:off x="589318" y="228600"/>
            <a:ext cx="8134561" cy="8784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spcBef>
                <a:spcPct val="0"/>
              </a:spcBef>
            </a:pPr>
            <a:r>
              <a:rPr lang="en-US" sz="44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AVATAR Partners</a:t>
            </a:r>
          </a:p>
          <a:p>
            <a:pPr lvl="0" algn="ctr" defTabSz="1778000" rtl="0">
              <a:spcBef>
                <a:spcPct val="0"/>
              </a:spcBef>
            </a:pPr>
            <a:r>
              <a:rPr lang="en-US" sz="2800" b="1" i="1" kern="1200" cap="none" dirty="0" smtClean="0">
                <a:latin typeface="+mj-lt"/>
              </a:rPr>
              <a:t>Roles and Responsibilities </a:t>
            </a:r>
            <a:endParaRPr lang="en-US" sz="2800" b="1" i="1" kern="12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34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41798" y="183714"/>
            <a:ext cx="8229599" cy="97343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90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u="sng" dirty="0" smtClean="0">
                <a:solidFill>
                  <a:schemeClr val="accent2">
                    <a:lumMod val="50000"/>
                  </a:schemeClr>
                </a:solidFill>
              </a:rPr>
              <a:t>Independent School District (ISD)</a:t>
            </a:r>
          </a:p>
          <a:p>
            <a:pPr marL="0" indent="0" algn="ctr">
              <a:buNone/>
            </a:pPr>
            <a:endParaRPr lang="en-US" sz="800" u="sng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campus or district leaders to participate and support vertical alignment partnership and team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and support discipline specific teachers and leaders to participate in the vertical alignment process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and provide implementation support  based on the VAT’s work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4"/>
          <p:cNvSpPr/>
          <p:nvPr/>
        </p:nvSpPr>
        <p:spPr>
          <a:xfrm>
            <a:off x="636836" y="231232"/>
            <a:ext cx="8134561" cy="8784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spcBef>
                <a:spcPct val="0"/>
              </a:spcBef>
            </a:pPr>
            <a:r>
              <a:rPr lang="en-US" sz="44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AVATAR Partners</a:t>
            </a:r>
          </a:p>
          <a:p>
            <a:pPr lvl="0" algn="ctr" defTabSz="1778000" rtl="0">
              <a:spcBef>
                <a:spcPct val="0"/>
              </a:spcBef>
            </a:pPr>
            <a:r>
              <a:rPr lang="en-US" sz="2800" b="1" i="1" kern="1200" cap="none" dirty="0" smtClean="0">
                <a:latin typeface="+mj-lt"/>
              </a:rPr>
              <a:t>Roles and Responsibilities </a:t>
            </a:r>
            <a:endParaRPr lang="en-US" sz="2800" b="1" i="1" kern="12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9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83732"/>
            <a:ext cx="8763000" cy="5105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i="1" u="sng" dirty="0" smtClean="0">
                <a:solidFill>
                  <a:schemeClr val="accent2">
                    <a:lumMod val="50000"/>
                  </a:schemeClr>
                </a:solidFill>
              </a:rPr>
              <a:t>Postsecondary Education: Two- and Four-Year Institutions of Higher Education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000" i="1" u="sng" dirty="0" smtClean="0">
                <a:solidFill>
                  <a:schemeClr val="accent2">
                    <a:lumMod val="50000"/>
                  </a:schemeClr>
                </a:solidFill>
              </a:rPr>
              <a:t>General/Core Education Leaders and Faculty</a:t>
            </a:r>
          </a:p>
          <a:p>
            <a:pPr marL="0" indent="0" algn="ctr">
              <a:buNone/>
            </a:pPr>
            <a:endParaRPr lang="en-US" sz="900" u="sng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campus, system, or district level leaders who are responsible for core or general education courses to participate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support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vertical alignment partnership and team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support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discipline specific faculty and leaders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participate in the vertical alignment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Review course syllabi and explore shared reference course profiles based on the VAT’s 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1798" y="183714"/>
            <a:ext cx="8229599" cy="97343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4"/>
          <p:cNvSpPr/>
          <p:nvPr/>
        </p:nvSpPr>
        <p:spPr>
          <a:xfrm>
            <a:off x="636836" y="231232"/>
            <a:ext cx="8134561" cy="8784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spcBef>
                <a:spcPct val="0"/>
              </a:spcBef>
            </a:pPr>
            <a:r>
              <a:rPr lang="en-US" sz="44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AVATAR Partners</a:t>
            </a:r>
          </a:p>
          <a:p>
            <a:pPr lvl="0" algn="ctr" defTabSz="1778000" rtl="0">
              <a:spcBef>
                <a:spcPct val="0"/>
              </a:spcBef>
            </a:pPr>
            <a:r>
              <a:rPr lang="en-US" sz="2800" b="1" i="1" kern="1200" cap="none" dirty="0" smtClean="0">
                <a:latin typeface="+mj-lt"/>
              </a:rPr>
              <a:t>Roles and Responsibilities </a:t>
            </a:r>
            <a:endParaRPr lang="en-US" sz="2800" b="1" i="1" kern="12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9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08" y="1394379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1100" u="sng" dirty="0" smtClean="0"/>
          </a:p>
          <a:p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Convene a secondary and postsecondary vertical alignment team (Burleson ISD, Godley ISD, Joshua ISD, Hill College, and Tarleton University)</a:t>
            </a:r>
          </a:p>
          <a:p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Expand or </a:t>
            </a:r>
            <a:r>
              <a:rPr lang="en-US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reate a regional shared college and career readiness foundation/understanding among the partnership and team members</a:t>
            </a:r>
          </a:p>
          <a:p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time for vertical </a:t>
            </a:r>
            <a:r>
              <a:rPr lang="en-US" sz="3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alignment critical </a:t>
            </a:r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conversations </a:t>
            </a:r>
          </a:p>
          <a:p>
            <a:pPr lvl="0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regional data to guide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decision-making</a:t>
            </a:r>
            <a:endParaRPr lang="en-US" sz="3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collaborative document outlining writing non-</a:t>
            </a:r>
            <a:r>
              <a:rPr lang="en-US" sz="39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negotiables</a:t>
            </a:r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classroom strategies and evaluation tools to increase writing support in CTE classrooms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4009" y="221294"/>
            <a:ext cx="8259870" cy="973439"/>
            <a:chOff x="464009" y="221294"/>
            <a:chExt cx="8259870" cy="973439"/>
          </a:xfrm>
        </p:grpSpPr>
        <p:sp>
          <p:nvSpPr>
            <p:cNvPr id="6" name="Rounded Rectangle 5"/>
            <p:cNvSpPr/>
            <p:nvPr/>
          </p:nvSpPr>
          <p:spPr>
            <a:xfrm>
              <a:off x="464009" y="221294"/>
              <a:ext cx="8229599" cy="973439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589318" y="264599"/>
              <a:ext cx="8134561" cy="878401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spcBef>
                  <a:spcPct val="0"/>
                </a:spcBef>
              </a:pPr>
              <a:r>
                <a:rPr lang="en-US" sz="36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ESC Region 11 </a:t>
              </a:r>
            </a:p>
            <a:p>
              <a:pPr lvl="0" algn="ctr" defTabSz="1778000" rtl="0">
                <a:spcBef>
                  <a:spcPct val="0"/>
                </a:spcBef>
              </a:pPr>
              <a:r>
                <a:rPr lang="en-US" sz="36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2014 AVATAR Project Goals</a:t>
              </a:r>
              <a:r>
                <a:rPr lang="en-US" sz="2800" b="1" i="1" kern="1200" cap="none" dirty="0" smtClean="0">
                  <a:latin typeface="+mj-lt"/>
                </a:rPr>
                <a:t> </a:t>
              </a:r>
              <a:endParaRPr lang="en-US" sz="2800" b="1" i="1" kern="1200" cap="none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7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819400" y="1743075"/>
            <a:ext cx="3505200" cy="5114925"/>
          </a:xfrm>
          <a:prstGeom prst="triangle">
            <a:avLst>
              <a:gd name="adj" fmla="val 49728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54600" y="4214463"/>
            <a:ext cx="164592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23360" y="3352800"/>
            <a:ext cx="109728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29000" y="5112707"/>
            <a:ext cx="228600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08960" y="6090189"/>
            <a:ext cx="292608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97680" y="2549047"/>
            <a:ext cx="548640" cy="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4108" y="1157467"/>
            <a:ext cx="730549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Narkisim" pitchFamily="34" charset="-79"/>
              </a:rPr>
              <a:t>Critical Conversations</a:t>
            </a:r>
            <a:endParaRPr lang="en-US" sz="36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Narkisim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258" y="2332901"/>
            <a:ext cx="455295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                                         </a:t>
            </a:r>
            <a:r>
              <a:rPr lang="en-US" sz="1400" b="1" dirty="0">
                <a:solidFill>
                  <a:prstClr val="black"/>
                </a:solidFill>
              </a:rPr>
              <a:t>Student Success Assessments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Dual Credit, Early College High Schools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              Student Support Services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Educational Policies and Practices		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Classroom Instruction, Textbooks,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                           Grading, etc.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Discipline Specific Course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		Curriculum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Texas Essential Knowledge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                    and Skills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6320" y="2306088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 Impact of Developmental Education and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Texas Success Initiative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Dual Credit, Early College High Schools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Student Support Services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Educational Policies and Practices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Classroom Instruction, Textbooks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Grading, etc.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Discipline Reference Course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Profiles</a:t>
            </a:r>
          </a:p>
          <a:p>
            <a:endParaRPr lang="en-US" sz="1400" b="1" dirty="0">
              <a:solidFill>
                <a:prstClr val="black"/>
              </a:solidFill>
            </a:endParaRP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  College &amp; Career Readiness 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       Standards 		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     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4108" y="1680687"/>
            <a:ext cx="1295400" cy="3693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Secondary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1680687"/>
            <a:ext cx="190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Post-Secondary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1808" y="1998004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accent2">
                    <a:lumMod val="50000"/>
                  </a:schemeClr>
                </a:solidFill>
              </a:rPr>
              <a:t>Graduate College/Career Ready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24400" y="199434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>
                <a:solidFill>
                  <a:schemeClr val="accent2">
                    <a:lumMod val="50000"/>
                  </a:schemeClr>
                </a:solidFill>
              </a:rPr>
              <a:t>Graduate Career Ready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9" y="65823"/>
            <a:ext cx="2592221" cy="126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9012879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117845"/>
              </p:ext>
            </p:extLst>
          </p:nvPr>
        </p:nvGraphicFramePr>
        <p:xfrm>
          <a:off x="-18165" y="1371600"/>
          <a:ext cx="9162165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Up-Down Arrow 7"/>
          <p:cNvSpPr/>
          <p:nvPr/>
        </p:nvSpPr>
        <p:spPr>
          <a:xfrm rot="13934727">
            <a:off x="3471091" y="3965622"/>
            <a:ext cx="333375" cy="7016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 rot="13934727">
            <a:off x="5159962" y="2967564"/>
            <a:ext cx="333375" cy="7016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 rot="7404287">
            <a:off x="5202744" y="3951327"/>
            <a:ext cx="333375" cy="7016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Up-Down Arrow 10"/>
          <p:cNvSpPr/>
          <p:nvPr/>
        </p:nvSpPr>
        <p:spPr>
          <a:xfrm rot="7404287">
            <a:off x="3465885" y="2981860"/>
            <a:ext cx="333375" cy="7016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Up-Down Arrow 11"/>
          <p:cNvSpPr/>
          <p:nvPr/>
        </p:nvSpPr>
        <p:spPr>
          <a:xfrm rot="10800000">
            <a:off x="4406106" y="2496629"/>
            <a:ext cx="331788" cy="7016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Up-Down Arrow 12"/>
          <p:cNvSpPr/>
          <p:nvPr/>
        </p:nvSpPr>
        <p:spPr>
          <a:xfrm rot="10800000">
            <a:off x="4406107" y="4572000"/>
            <a:ext cx="331788" cy="701675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A2DAF9-6C29-4491-B458-545F17670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1A2DAF9-6C29-4491-B458-545F176701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80BE26-1C64-444D-8AC5-3633C44FD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A80BE26-1C64-444D-8AC5-3633C44FD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E7EF35-8C2E-4751-80D4-4FADD7D34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CE7EF35-8C2E-4751-80D4-4FADD7D34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4AFF0A-50C8-40A8-BC34-E7C6D62AC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F74AFF0A-50C8-40A8-BC34-E7C6D62AC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1EF14-C343-4EE3-B7F3-D60DC591F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8D61EF14-C343-4EE3-B7F3-D60DC591F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5808F7-70B5-45A0-B2E5-62512B0DF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665808F7-70B5-45A0-B2E5-62512B0DF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BB8A92-7AD7-45C5-90CA-38A4A03E97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CDBB8A92-7AD7-45C5-90CA-38A4A03E97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DDAD24-E34F-4DF5-A744-BE974424E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9BDDAD24-E34F-4DF5-A744-BE974424E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ACFE9A-1CBE-40F4-B111-AB4DDF9E1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C1ACFE9A-1CBE-40F4-B111-AB4DDF9E1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FA5B50-F4C3-4F2E-9270-ECD937C7F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graphicEl>
                                              <a:dgm id="{77FA5B50-F4C3-4F2E-9270-ECD937C7F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8BBDD3-08BE-4232-ACFF-9255EEAB0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448BBDD3-08BE-4232-ACFF-9255EEAB0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244D7-02AB-499F-9799-AD898F442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60D244D7-02AB-499F-9799-AD898F442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71D5D6-8A81-4037-9C67-7ED6096A7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B671D5D6-8A81-4037-9C67-7ED6096A7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AVATAR Outcomes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key leaders and educators who make up a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“pipeline”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needed for students to be college and career ready and successful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shared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regional college and career readiness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foundation/understandings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regional 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guide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decision-making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vertical alignment action plan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which will include critical conversations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and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sustainability plan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484886" y="94336"/>
            <a:ext cx="8229599" cy="835673"/>
            <a:chOff x="27686" y="-2742956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48" name="Rounded Rectangle 47"/>
            <p:cNvSpPr/>
            <p:nvPr/>
          </p:nvSpPr>
          <p:spPr>
            <a:xfrm>
              <a:off x="27686" y="-2742956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112286" y="-2717488"/>
              <a:ext cx="8134561" cy="6461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Who is AVATAR?</a:t>
              </a:r>
              <a:endParaRPr lang="en-US" sz="36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19562" y="823910"/>
            <a:ext cx="1828800" cy="1838325"/>
            <a:chOff x="0" y="0"/>
            <a:chExt cx="1828800" cy="183832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>
            <a:xfrm>
              <a:off x="182880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57" name="Flowchart: Decision 5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Text Box 22"/>
            <p:cNvSpPr txBox="1"/>
            <p:nvPr/>
          </p:nvSpPr>
          <p:spPr>
            <a:xfrm>
              <a:off x="333375" y="400050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i="1" dirty="0">
                  <a:solidFill>
                    <a:prstClr val="black"/>
                  </a:solidFill>
                  <a:ea typeface="Calibri"/>
                  <a:cs typeface="Calibri"/>
                </a:rPr>
                <a:t>High Schools </a:t>
              </a:r>
              <a:endParaRPr lang="en-US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250753" y="2100751"/>
            <a:ext cx="1876425" cy="2466975"/>
            <a:chOff x="0" y="0"/>
            <a:chExt cx="1876425" cy="2466975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0"/>
              <a:ext cx="1876425" cy="2466975"/>
              <a:chOff x="0" y="0"/>
              <a:chExt cx="1876425" cy="2466975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1838325" y="6572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6" name="Flowchart: Decision 15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904875" y="1266825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18" name="Text Box 20"/>
              <p:cNvSpPr txBox="1"/>
              <p:nvPr/>
            </p:nvSpPr>
            <p:spPr>
              <a:xfrm>
                <a:off x="381000" y="361950"/>
                <a:ext cx="1495425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i="1" dirty="0">
                    <a:solidFill>
                      <a:prstClr val="black"/>
                    </a:solidFill>
                    <a:ea typeface="Calibri"/>
                    <a:cs typeface="Calibri"/>
                  </a:rPr>
                  <a:t>4 Year IHEs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6572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532692" y="4037089"/>
            <a:ext cx="1828800" cy="2466975"/>
            <a:chOff x="0" y="0"/>
            <a:chExt cx="1828800" cy="2466975"/>
          </a:xfrm>
        </p:grpSpPr>
        <p:sp>
          <p:nvSpPr>
            <p:cNvPr id="27" name="Flowchart: Decision 26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82880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>
            <a:xfrm>
              <a:off x="0" y="6191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904875" y="126682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31" name="Text Box 42"/>
            <p:cNvSpPr txBox="1"/>
            <p:nvPr/>
          </p:nvSpPr>
          <p:spPr>
            <a:xfrm>
              <a:off x="200025" y="333375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600" b="1" i="1" dirty="0">
                  <a:solidFill>
                    <a:prstClr val="black"/>
                  </a:solidFill>
                  <a:ea typeface="Calibri"/>
                  <a:cs typeface="Calibri"/>
                </a:rPr>
                <a:t>Regional P-16</a:t>
              </a:r>
              <a:endParaRPr lang="en-US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</a:pPr>
              <a:r>
                <a:rPr lang="en-US" sz="1600" b="1" i="1" dirty="0">
                  <a:solidFill>
                    <a:prstClr val="black"/>
                  </a:solidFill>
                  <a:ea typeface="Calibri"/>
                  <a:cs typeface="Calibri"/>
                </a:rPr>
                <a:t>Councils </a:t>
              </a:r>
              <a:endParaRPr lang="en-US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</p:grpSp>
      <p:sp>
        <p:nvSpPr>
          <p:cNvPr id="46" name="Text Box 40"/>
          <p:cNvSpPr txBox="1"/>
          <p:nvPr/>
        </p:nvSpPr>
        <p:spPr>
          <a:xfrm>
            <a:off x="3848162" y="2547937"/>
            <a:ext cx="1428750" cy="13716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-US" sz="1400" b="1" dirty="0">
                <a:solidFill>
                  <a:prstClr val="black"/>
                </a:solidFill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800" b="1" dirty="0">
                <a:solidFill>
                  <a:prstClr val="black"/>
                </a:solidFill>
                <a:latin typeface="Felix Titling"/>
                <a:ea typeface="Calibri"/>
                <a:cs typeface="Times New Roman"/>
              </a:rPr>
              <a:t> </a:t>
            </a:r>
            <a:endParaRPr lang="en-US" sz="11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b="1" i="1" u="sng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Scaffolding</a:t>
            </a:r>
          </a:p>
          <a:p>
            <a:pPr algn="ctr">
              <a:lnSpc>
                <a:spcPct val="115000"/>
              </a:lnSpc>
            </a:pPr>
            <a:r>
              <a:rPr lang="en-US" sz="1400" b="1" i="1" u="sng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Student</a:t>
            </a:r>
            <a:endParaRPr lang="en-US" sz="1100" b="1" i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1400" b="1" i="1" u="sng" spc="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Success</a:t>
            </a:r>
            <a:endParaRPr lang="en-US" sz="1100" b="1" i="1" spc="3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016822" y="2079620"/>
            <a:ext cx="1831340" cy="2465069"/>
            <a:chOff x="0" y="0"/>
            <a:chExt cx="1831924" cy="2465680"/>
          </a:xfrm>
        </p:grpSpPr>
        <p:grpSp>
          <p:nvGrpSpPr>
            <p:cNvPr id="66" name="Group 65"/>
            <p:cNvGrpSpPr/>
            <p:nvPr/>
          </p:nvGrpSpPr>
          <p:grpSpPr>
            <a:xfrm>
              <a:off x="0" y="0"/>
              <a:ext cx="1831924" cy="2465680"/>
              <a:chOff x="0" y="0"/>
              <a:chExt cx="1831924" cy="2465680"/>
            </a:xfrm>
          </p:grpSpPr>
          <p:sp>
            <p:nvSpPr>
              <p:cNvPr id="68" name="Flowchart: Decision 67"/>
              <p:cNvSpPr/>
              <p:nvPr/>
            </p:nvSpPr>
            <p:spPr>
              <a:xfrm>
                <a:off x="0" y="0"/>
                <a:ext cx="1828800" cy="1266825"/>
              </a:xfrm>
              <a:prstGeom prst="flowChartDecision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929030" y="1265530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0" y="643738"/>
                <a:ext cx="0" cy="120015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/>
            </p:spPr>
          </p:cxnSp>
          <p:sp>
            <p:nvSpPr>
              <p:cNvPr id="71" name="Text Box 21"/>
              <p:cNvSpPr txBox="1"/>
              <p:nvPr/>
            </p:nvSpPr>
            <p:spPr>
              <a:xfrm>
                <a:off x="336499" y="402336"/>
                <a:ext cx="1495425" cy="7429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600" b="1" i="1" dirty="0">
                    <a:solidFill>
                      <a:prstClr val="black"/>
                    </a:solidFill>
                    <a:ea typeface="Calibri"/>
                    <a:cs typeface="Calibri"/>
                  </a:rPr>
                  <a:t>2 Year IHEs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1816100" y="641350"/>
              <a:ext cx="0" cy="1199853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59" name="Group 58"/>
          <p:cNvGrpSpPr/>
          <p:nvPr/>
        </p:nvGrpSpPr>
        <p:grpSpPr>
          <a:xfrm>
            <a:off x="2713417" y="4032326"/>
            <a:ext cx="1828800" cy="2447925"/>
            <a:chOff x="0" y="0"/>
            <a:chExt cx="1828800" cy="2447925"/>
          </a:xfrm>
        </p:grpSpPr>
        <p:sp>
          <p:nvSpPr>
            <p:cNvPr id="60" name="Flowchart: Decision 59"/>
            <p:cNvSpPr/>
            <p:nvPr/>
          </p:nvSpPr>
          <p:spPr>
            <a:xfrm>
              <a:off x="0" y="0"/>
              <a:ext cx="1828800" cy="1266825"/>
            </a:xfrm>
            <a:prstGeom prst="flowChartDecision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0" y="6381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>
            <a:xfrm>
              <a:off x="904875" y="1247775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sp>
          <p:nvSpPr>
            <p:cNvPr id="63" name="Text Box 41"/>
            <p:cNvSpPr txBox="1"/>
            <p:nvPr/>
          </p:nvSpPr>
          <p:spPr>
            <a:xfrm>
              <a:off x="209550" y="419100"/>
              <a:ext cx="1495425" cy="74295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1600" b="1" i="1" dirty="0">
                  <a:solidFill>
                    <a:prstClr val="black"/>
                  </a:solidFill>
                  <a:ea typeface="Calibri"/>
                  <a:cs typeface="Calibri"/>
                </a:rPr>
                <a:t>Regional ESCs</a:t>
              </a:r>
              <a:endParaRPr lang="en-US" sz="1100" dirty="0">
                <a:solidFill>
                  <a:prstClr val="black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828800" y="628650"/>
              <a:ext cx="0" cy="12001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3829112" y="2106778"/>
            <a:ext cx="1428750" cy="2531745"/>
            <a:chOff x="0" y="0"/>
            <a:chExt cx="1428750" cy="253174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0" y="628650"/>
              <a:ext cx="0" cy="1400175"/>
            </a:xfrm>
            <a:prstGeom prst="line">
              <a:avLst/>
            </a:prstGeom>
            <a:noFill/>
            <a:ln w="5715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40" name="Group 39"/>
            <p:cNvGrpSpPr/>
            <p:nvPr/>
          </p:nvGrpSpPr>
          <p:grpSpPr>
            <a:xfrm>
              <a:off x="0" y="0"/>
              <a:ext cx="1428750" cy="2531745"/>
              <a:chOff x="0" y="0"/>
              <a:chExt cx="1428750" cy="2531745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H="1">
                <a:off x="0" y="0"/>
                <a:ext cx="713105" cy="630555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714375" y="0"/>
                <a:ext cx="713740" cy="628015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428750" y="628650"/>
                <a:ext cx="0" cy="1400175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0" y="2028825"/>
                <a:ext cx="713740" cy="502920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714375" y="2019300"/>
                <a:ext cx="714374" cy="506730"/>
              </a:xfrm>
              <a:prstGeom prst="line">
                <a:avLst/>
              </a:prstGeom>
              <a:noFill/>
              <a:ln w="57150" cap="flat" cmpd="sng" algn="ctr">
                <a:solidFill>
                  <a:schemeClr val="accent2">
                    <a:lumMod val="5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sp>
        <p:nvSpPr>
          <p:cNvPr id="2" name="TextBox 1"/>
          <p:cNvSpPr txBox="1"/>
          <p:nvPr/>
        </p:nvSpPr>
        <p:spPr>
          <a:xfrm>
            <a:off x="0" y="621280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 Scaffold Student Success 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143" y="411351"/>
            <a:ext cx="81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Partnership of Regional Leaders From… 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2697" y="228600"/>
            <a:ext cx="8229599" cy="944409"/>
            <a:chOff x="0" y="152"/>
            <a:chExt cx="8229599" cy="94440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152"/>
              <a:ext cx="8229599" cy="94440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102" y="46254"/>
              <a:ext cx="8137395" cy="852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Team Members Meeting Norms 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Norms encourage behaviors that will help a group do its work and discourage behaviors that interfere with a group’s effectiveness.</a:t>
            </a:r>
          </a:p>
          <a:p>
            <a:pPr marL="0" indent="0" algn="ctr">
              <a:buNone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“Never doubt that a small group of thoughtful, </a:t>
            </a:r>
          </a:p>
          <a:p>
            <a:pPr marL="0" indent="0" algn="ctr">
              <a:buNone/>
            </a:pPr>
            <a:r>
              <a:rPr lang="en-US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committed people can change the world.”</a:t>
            </a:r>
          </a:p>
          <a:p>
            <a:pPr marL="0" indent="0" algn="ctr">
              <a:buNone/>
            </a:pPr>
            <a:r>
              <a:rPr lang="en-US" sz="3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Margaret Meade</a:t>
            </a: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2697" y="228600"/>
            <a:ext cx="8229599" cy="944409"/>
            <a:chOff x="0" y="152"/>
            <a:chExt cx="8229599" cy="94440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152"/>
              <a:ext cx="8229599" cy="94440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102" y="46254"/>
              <a:ext cx="8137395" cy="852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What are Norms? </a:t>
              </a:r>
            </a:p>
          </p:txBody>
        </p:sp>
      </p:grp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Standards or expectations by which individuals or a group has agreed to operate while working together  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Maximizes team productivity and effectiveness 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individuals are respected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Places responsibility on individuals for expected behavior to build group community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 respectful when others are voicing an opinion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Participate actively</a:t>
            </a:r>
          </a:p>
          <a:p>
            <a:pPr lvl="1">
              <a:buFont typeface="Lucida Sans Unicode" pitchFamily="34" charset="0"/>
              <a:buChar char="₋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questions</a:t>
            </a:r>
          </a:p>
          <a:p>
            <a:pPr lvl="1">
              <a:buFont typeface="Lucida Sans Unicode" pitchFamily="34" charset="0"/>
              <a:buChar char="₋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 experiences and insights</a:t>
            </a:r>
          </a:p>
          <a:p>
            <a:pPr lvl="1">
              <a:buFont typeface="Lucida Sans Unicode" pitchFamily="34" charset="0"/>
              <a:buChar char="₋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connections</a:t>
            </a:r>
          </a:p>
          <a:p>
            <a:pPr lvl="1">
              <a:buFont typeface="Lucida Sans Unicode" pitchFamily="34" charset="0"/>
              <a:buChar char="₋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Help each other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Tame the technology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 at the data before making decisions</a:t>
            </a:r>
          </a:p>
          <a:p>
            <a:endParaRPr lang="en-US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512697" y="228600"/>
            <a:ext cx="8229599" cy="944409"/>
            <a:chOff x="0" y="152"/>
            <a:chExt cx="8229599" cy="944409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152"/>
              <a:ext cx="8229599" cy="94440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6102" y="46254"/>
              <a:ext cx="8137395" cy="852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Group Norms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381000"/>
            <a:ext cx="8305800" cy="612457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533400"/>
            <a:ext cx="8229600" cy="5562600"/>
          </a:xfrm>
          <a:ln w="57150"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 </a:t>
            </a:r>
            <a:r>
              <a:rPr lang="en-US" sz="4400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three</a:t>
            </a:r>
            <a:r>
              <a:rPr lang="en-US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things you want others to know about your college education journey.</a:t>
            </a:r>
          </a:p>
          <a:p>
            <a:pPr algn="ctr">
              <a:buNone/>
            </a:pPr>
            <a:endParaRPr lang="en-US" sz="2000" dirty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/>
          </a:p>
          <a:p>
            <a:pPr algn="r">
              <a:buNone/>
            </a:pPr>
            <a:endParaRPr lang="en-US" sz="2800" dirty="0" smtClean="0"/>
          </a:p>
          <a:p>
            <a:pPr algn="r">
              <a:buNone/>
            </a:pPr>
            <a:endParaRPr lang="en-US" sz="2800" dirty="0"/>
          </a:p>
          <a:p>
            <a:pPr algn="r">
              <a:buNone/>
            </a:pPr>
            <a:r>
              <a:rPr lang="en-US" sz="2800" b="1" i="1" dirty="0" smtClean="0">
                <a:solidFill>
                  <a:schemeClr val="accent2">
                    <a:lumMod val="50000"/>
                  </a:schemeClr>
                </a:solidFill>
              </a:rPr>
              <a:t>(Be prepared to share with a partner.)</a:t>
            </a:r>
          </a:p>
          <a:p>
            <a:pPr marL="457200" lvl="1" indent="0" algn="ctr">
              <a:buNone/>
            </a:pPr>
            <a:endParaRPr lang="en-US" sz="4400" dirty="0"/>
          </a:p>
        </p:txBody>
      </p:sp>
      <p:pic>
        <p:nvPicPr>
          <p:cNvPr id="2050" name="Picture 2" descr="C:\Users\jharvill\AppData\Local\Microsoft\Windows\Temporary Internet Files\Content.IE5\NKU46CL5\MP9004424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5709">
            <a:off x="776026" y="2509438"/>
            <a:ext cx="2245424" cy="292608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9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85800" y="152400"/>
            <a:ext cx="8229599" cy="1371600"/>
            <a:chOff x="0" y="152"/>
            <a:chExt cx="8229599" cy="944409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0" y="152"/>
              <a:ext cx="8229599" cy="944409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6102" y="46254"/>
              <a:ext cx="8137395" cy="8522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State, Regional, District, and 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lvl="0" algn="ctr" defTabSz="17780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Higher 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Education 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  <a:endParaRPr lang="en-US" sz="4000" b="1" kern="1200" cap="none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76400"/>
            <a:ext cx="4297680" cy="51054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STAAR Writing Performance by Grade Level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STAAR Writing Performance All Grades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High School Indicators</a:t>
            </a:r>
          </a:p>
          <a:p>
            <a:pPr lvl="1"/>
            <a:r>
              <a:rPr lang="en-US" dirty="0" smtClean="0"/>
              <a:t>Annual Dropout Rate</a:t>
            </a:r>
          </a:p>
          <a:p>
            <a:pPr lvl="1"/>
            <a:r>
              <a:rPr lang="en-US" dirty="0" smtClean="0"/>
              <a:t>4-Year Longitudinal Rate</a:t>
            </a:r>
          </a:p>
          <a:p>
            <a:pPr lvl="1"/>
            <a:r>
              <a:rPr lang="en-US" dirty="0" smtClean="0"/>
              <a:t>RHSP/DAP Graduates</a:t>
            </a:r>
          </a:p>
          <a:p>
            <a:pPr lvl="1"/>
            <a:r>
              <a:rPr lang="en-US" dirty="0" smtClean="0"/>
              <a:t>Advanced Course/Dual Enrollment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Texas Success Initiative (TSI)</a:t>
            </a:r>
          </a:p>
          <a:p>
            <a:pPr lvl="1"/>
            <a:r>
              <a:rPr lang="en-US" dirty="0" smtClean="0"/>
              <a:t>English Language Arts</a:t>
            </a:r>
          </a:p>
          <a:p>
            <a:pPr lvl="1"/>
            <a:r>
              <a:rPr lang="en-US" dirty="0" smtClean="0"/>
              <a:t>College-Ready Graduates ELA Class</a:t>
            </a:r>
          </a:p>
          <a:p>
            <a:pPr lvl="1"/>
            <a:r>
              <a:rPr lang="en-US" dirty="0" smtClean="0"/>
              <a:t>AP/IB Tested 2012</a:t>
            </a:r>
          </a:p>
          <a:p>
            <a:pPr lvl="1"/>
            <a:r>
              <a:rPr lang="en-US" dirty="0" smtClean="0"/>
              <a:t>SAT/ACT Results</a:t>
            </a:r>
          </a:p>
          <a:p>
            <a:pPr lvl="1"/>
            <a:r>
              <a:rPr lang="en-US" dirty="0" smtClean="0"/>
              <a:t>Graduates Enrolled in TX Institution of Higher Education</a:t>
            </a:r>
          </a:p>
          <a:p>
            <a:pPr lvl="1"/>
            <a:r>
              <a:rPr lang="en-US" dirty="0" smtClean="0"/>
              <a:t>Graduates in TX IHE Completing One Year Without Remediation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1676400"/>
            <a:ext cx="4297680" cy="51054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numCol="1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5"/>
            </a:pPr>
            <a:r>
              <a:rPr lang="en-US" sz="2000" b="1" dirty="0" smtClean="0"/>
              <a:t>SAT Scores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b="1" dirty="0" smtClean="0"/>
              <a:t>ACT Scores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000" b="1" dirty="0" smtClean="0"/>
              <a:t>Texas High School Graduates Enrolled in Higher Education Fall 2012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000" b="1" dirty="0" smtClean="0"/>
              <a:t>Online Resume for Hill College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000" b="1" dirty="0" smtClean="0"/>
              <a:t>Online Resume for Tarleton Sate University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000" b="1" dirty="0"/>
              <a:t>Carl Perkins Performance Measures</a:t>
            </a:r>
          </a:p>
          <a:p>
            <a:pPr marL="0" indent="0">
              <a:buNone/>
            </a:pPr>
            <a:endParaRPr lang="en-US" sz="2000" b="1" dirty="0" smtClean="0"/>
          </a:p>
          <a:p>
            <a:endParaRPr lang="en-US" sz="2000" dirty="0" smtClean="0"/>
          </a:p>
          <a:p>
            <a:pPr marL="91440" lvl="1" indent="0" algn="ctr">
              <a:buFont typeface="Arial" pitchFamily="34" charset="0"/>
              <a:buNone/>
            </a:pPr>
            <a:endParaRPr lang="en-US" sz="2000" b="1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982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i="1" dirty="0" smtClean="0"/>
              <a:t>Data Discussion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 8 groups of 3 participants</a:t>
            </a:r>
          </a:p>
          <a:p>
            <a:r>
              <a:rPr lang="en-US" dirty="0" smtClean="0"/>
              <a:t>Each group will examine assigned data set</a:t>
            </a:r>
          </a:p>
          <a:p>
            <a:r>
              <a:rPr lang="en-US" dirty="0" smtClean="0"/>
              <a:t>Be prepared to chart and whole group discuss the following:</a:t>
            </a:r>
          </a:p>
          <a:p>
            <a:pPr lvl="1"/>
            <a:r>
              <a:rPr lang="en-US" dirty="0" smtClean="0"/>
              <a:t>What patterns and trends do you see?</a:t>
            </a:r>
          </a:p>
          <a:p>
            <a:pPr lvl="1"/>
            <a:r>
              <a:rPr lang="en-US" dirty="0" smtClean="0"/>
              <a:t>How does this data inform college and career student success?</a:t>
            </a:r>
          </a:p>
          <a:p>
            <a:pPr lvl="1"/>
            <a:r>
              <a:rPr lang="en-US" dirty="0" smtClean="0"/>
              <a:t>How will you share this data?</a:t>
            </a:r>
          </a:p>
          <a:p>
            <a:pPr lvl="1"/>
            <a:r>
              <a:rPr lang="en-US" dirty="0" smtClean="0"/>
              <a:t>What do you still want to know?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1000" y="381000"/>
            <a:ext cx="8458200" cy="612457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2697" y="228600"/>
            <a:ext cx="8229599" cy="9444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8371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House Bill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9600" b="1" dirty="0" smtClean="0"/>
              <a:t>Update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1905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Working Lunch Discussion</a:t>
            </a:r>
          </a:p>
          <a:p>
            <a:r>
              <a:rPr lang="en-US" sz="2800" i="1" dirty="0" smtClean="0"/>
              <a:t>(A Complete Definition of College and Career Readiness)</a:t>
            </a:r>
            <a:endParaRPr lang="en-US" sz="2800" i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95400"/>
            <a:ext cx="8229600" cy="47545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sz="1600" b="1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 </a:t>
            </a:r>
            <a:r>
              <a:rPr lang="en-US" b="1" dirty="0" smtClean="0"/>
              <a:t>    I used to think……………..</a:t>
            </a:r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b="1" dirty="0" smtClean="0"/>
              <a:t>     and now I think……………..</a:t>
            </a:r>
            <a:endParaRPr lang="en-US" b="1" dirty="0"/>
          </a:p>
        </p:txBody>
      </p:sp>
      <p:pic>
        <p:nvPicPr>
          <p:cNvPr id="1029" name="Picture 5" descr="C:\Users\jharvill\AppData\Local\Microsoft\Windows\Temporary Internet Files\Content.IE5\284ZGGCU\MC9004339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381000"/>
            <a:ext cx="8305800" cy="612457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2697" y="228600"/>
            <a:ext cx="8229599" cy="9444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8983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Texas Success Initiative Overview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1"/>
            <a:ext cx="8077200" cy="3200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Statewide postsecondary college ready assessment instrument</a:t>
            </a:r>
          </a:p>
          <a:p>
            <a:r>
              <a:rPr lang="en-US" sz="3600" dirty="0" smtClean="0"/>
              <a:t>Replaced the ACCUPLACER assessment instrument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15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12697" y="228600"/>
            <a:ext cx="8229599" cy="1143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College and Career Readiness Standards (CCRS)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9600" b="1" dirty="0" smtClean="0"/>
              <a:t>Overview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3109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9448" t="19739" r="27577" b="7112"/>
          <a:stretch/>
        </p:blipFill>
        <p:spPr bwMode="auto">
          <a:xfrm>
            <a:off x="1104900" y="1219200"/>
            <a:ext cx="6934200" cy="5486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75510" y="245761"/>
            <a:ext cx="7792981" cy="1202039"/>
            <a:chOff x="27686" y="-2742956"/>
            <a:chExt cx="8229599" cy="120203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27686" y="-2742956"/>
              <a:ext cx="8229599" cy="12020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6675" y="-2632311"/>
              <a:ext cx="8134561" cy="980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spcBef>
                  <a:spcPct val="0"/>
                </a:spcBef>
              </a:pPr>
              <a:r>
                <a:rPr lang="en-US" sz="3600" b="1" dirty="0" smtClean="0">
                  <a:effectLst>
                    <a:glow rad="76200">
                      <a:schemeClr val="bg1">
                        <a:lumMod val="65000"/>
                        <a:alpha val="60000"/>
                      </a:schemeClr>
                    </a:glow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AVATAR: </a:t>
              </a:r>
              <a:r>
                <a:rPr lang="en-US" sz="3200" i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Statewide Vertical Alignment Network Comprised of Regional Partnerships  </a:t>
              </a:r>
              <a:endParaRPr lang="en-US" sz="3200" i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09155" y="146138"/>
            <a:ext cx="8925691" cy="6677416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2697" y="198591"/>
            <a:ext cx="8229599" cy="9444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TextBox 3"/>
          <p:cNvSpPr txBox="1"/>
          <p:nvPr/>
        </p:nvSpPr>
        <p:spPr>
          <a:xfrm>
            <a:off x="2362200" y="6204466"/>
            <a:ext cx="4038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5405" y="1164134"/>
            <a:ext cx="7696200" cy="569386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Focus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collaborative document outlining writing outcomes (aligned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ELA and CTE TEKS and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CCRS),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classroom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and evaluation tools to increase writing in CTE classrooms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dates and time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23, 2014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10, 2-14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2014 (TBA)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and/or Concerns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666"/>
            <a:ext cx="8229600" cy="783134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</a:t>
            </a:r>
            <a:r>
              <a:rPr lang="en-US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Session Reflection</a:t>
            </a:r>
            <a:endParaRPr lang="en-US" sz="4800" b="1" i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76400"/>
            <a:ext cx="7848600" cy="4953000"/>
          </a:xfrm>
        </p:spPr>
        <p:txBody>
          <a:bodyPr/>
          <a:lstStyle/>
          <a:p>
            <a:r>
              <a:rPr lang="en-US" i="1" dirty="0" smtClean="0"/>
              <a:t>What did you learn today that you can share with others?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i="1" dirty="0" smtClean="0"/>
              <a:t>What do you still want to know?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381000"/>
            <a:ext cx="8305800" cy="6124575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12697" y="228600"/>
            <a:ext cx="8229599" cy="9444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Kathy </a:t>
            </a:r>
            <a:r>
              <a:rPr lang="en-US" dirty="0"/>
              <a:t>Wright-Chapman</a:t>
            </a:r>
            <a:br>
              <a:rPr lang="en-US" dirty="0"/>
            </a:br>
            <a:r>
              <a:rPr lang="en-US" dirty="0"/>
              <a:t>Director of </a:t>
            </a:r>
            <a:br>
              <a:rPr lang="en-US" dirty="0"/>
            </a:br>
            <a:r>
              <a:rPr lang="en-US" dirty="0"/>
              <a:t>Research, Planning, Assessment, and Evaluation</a:t>
            </a:r>
            <a:br>
              <a:rPr lang="en-US" dirty="0"/>
            </a:br>
            <a:r>
              <a:rPr lang="en-US" dirty="0">
                <a:hlinkClick r:id="rId2"/>
              </a:rPr>
              <a:t>kwc@esc11.net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817-740-7546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Susan Patterson, CTE Consultant</a:t>
            </a:r>
            <a:br>
              <a:rPr lang="en-US" dirty="0"/>
            </a:br>
            <a:r>
              <a:rPr lang="en-US" dirty="0">
                <a:hlinkClick r:id="rId3"/>
              </a:rPr>
              <a:t>spatterson@esc11.net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817-740-7754</a:t>
            </a:r>
          </a:p>
        </p:txBody>
      </p:sp>
      <p:sp>
        <p:nvSpPr>
          <p:cNvPr id="7" name="Rectangle 6"/>
          <p:cNvSpPr/>
          <p:nvPr/>
        </p:nvSpPr>
        <p:spPr>
          <a:xfrm>
            <a:off x="1194410" y="381000"/>
            <a:ext cx="6865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 Region 11 AVATAR </a:t>
            </a: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1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Expand awareness of and create regional vertical alignment initiatives to prepare and support students who are college and career ready and successful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and implement strategies to close regional course and expectation gaps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processes to assess and celebrate regional progress in preparing college and career readied students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 best practices statewide</a:t>
            </a:r>
          </a:p>
          <a:p>
            <a:endParaRPr lang="en-US" dirty="0"/>
          </a:p>
        </p:txBody>
      </p:sp>
      <p:sp>
        <p:nvSpPr>
          <p:cNvPr id="4" name="Rounded 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 smtClean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rPr>
              <a:t>The AVATAR Project Outcomes</a:t>
            </a:r>
            <a:endParaRPr lang="en-US" sz="3600" b="1" kern="1200" cap="none" dirty="0">
              <a:effectLst>
                <a:outerShdw blurRad="38100" dist="38100" dir="2700000">
                  <a:srgbClr val="000000"/>
                </a:outerShdw>
              </a:effectLst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1965" y="333480"/>
            <a:ext cx="8229599" cy="973439"/>
            <a:chOff x="64765" y="-2608800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64765" y="-2608800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12285" y="-2561280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What are AVATAR’s Goals?</a:t>
              </a: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047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 many secondary and postsecondary leaders and educators do not have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shared and accurate information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what a student needs to know and do to be successful in postsecondary education and career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 many students enter postsecondary education and do not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a timely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fashion; and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Too many students take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developmental education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the postsecondary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1965" y="333480"/>
            <a:ext cx="8229599" cy="973439"/>
            <a:chOff x="64765" y="-2608800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64765" y="-2608800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12285" y="-2561280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Why Do We Need AVATAR?</a:t>
              </a: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411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204373"/>
            <a:ext cx="44196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581298"/>
              </p:ext>
            </p:extLst>
          </p:nvPr>
        </p:nvGraphicFramePr>
        <p:xfrm>
          <a:off x="381000" y="3048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workforce3.jpg"/>
          <p:cNvPicPr>
            <a:picLocks noChangeAspect="1"/>
          </p:cNvPicPr>
          <p:nvPr/>
        </p:nvPicPr>
        <p:blipFill>
          <a:blip r:embed="rId8" cstate="print">
            <a:lum/>
          </a:blip>
          <a:stretch>
            <a:fillRect/>
          </a:stretch>
        </p:blipFill>
        <p:spPr>
          <a:xfrm>
            <a:off x="594986" y="1828800"/>
            <a:ext cx="2133600" cy="3217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3B1615">
                <a:alpha val="43000"/>
              </a:srgbClr>
            </a:outerShdw>
          </a:effec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4444523"/>
              </p:ext>
            </p:extLst>
          </p:nvPr>
        </p:nvGraphicFramePr>
        <p:xfrm>
          <a:off x="3124200" y="1828800"/>
          <a:ext cx="5638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6186317"/>
            <a:ext cx="690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Source: Texas Workforce Commission cited  in 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Texas </a:t>
            </a:r>
            <a:r>
              <a:rPr lang="en-US" sz="1000" i="1" dirty="0" smtClean="0">
                <a:latin typeface="Bookman Old Style" pitchFamily="18" charset="0"/>
              </a:rPr>
              <a:t>Middle-Skill</a:t>
            </a:r>
            <a:r>
              <a:rPr lang="en-US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Jobs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 from National Skills Coalition</a:t>
            </a:r>
          </a:p>
          <a:p>
            <a:pPr>
              <a:defRPr/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Retrieved From</a:t>
            </a:r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: http</a:t>
            </a: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://www.nationalskillscoalition.org/pdf.html?file=http://www.nationalskillscoalition.org/resources/fact-sheets/state-fact-sheets/middle-skill/nsc_middleskillfs_texas.pdf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BEF7-7293-46AE-9D35-8611E125A7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81577B-9333-46CE-8FB1-65A14D3D4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4D81577B-9333-46CE-8FB1-65A14D3D4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56EBF9-2897-448A-AB59-FC14C0563D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3856EBF9-2897-448A-AB59-FC14C0563D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9681" y="333480"/>
            <a:ext cx="8229599" cy="973439"/>
            <a:chOff x="-47519" y="-2608800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-47519" y="-2608800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519" y="-2561280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Educational Attainment </a:t>
              </a:r>
              <a:endParaRPr lang="en-US" sz="4000" b="1" kern="1200" cap="none" dirty="0">
                <a:effectLst>
                  <a:outerShdw blurRad="38100" dist="38100" dir="2700000">
                    <a:srgbClr val="000000"/>
                  </a:outerShdw>
                </a:effectLst>
                <a:latin typeface="+mj-lt"/>
              </a:endParaRPr>
            </a:p>
          </p:txBody>
        </p:sp>
      </p:grp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6957751"/>
              </p:ext>
            </p:extLst>
          </p:nvPr>
        </p:nvGraphicFramePr>
        <p:xfrm>
          <a:off x="1219200" y="153808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5666" y="6172200"/>
            <a:ext cx="4114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61787" y="2720525"/>
            <a:ext cx="1857481" cy="9144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1788" y="2743200"/>
            <a:ext cx="185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School Graduate or more, In Percent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0911" y="3886200"/>
            <a:ext cx="185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Bachelor’s Degree or more, in percent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0911" y="5105400"/>
            <a:ext cx="1857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Degree or more, in percent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61788" y="3890665"/>
            <a:ext cx="1857481" cy="9144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140911" y="5114330"/>
            <a:ext cx="1857481" cy="91440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806" y="6356866"/>
            <a:ext cx="4760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00" dirty="0" smtClean="0">
                <a:latin typeface="Bookman Old Style" pitchFamily="18" charset="0"/>
              </a:rPr>
              <a:t>From: U.S Census Bureau, 2009</a:t>
            </a:r>
          </a:p>
          <a:p>
            <a:pPr>
              <a:defRPr/>
            </a:pPr>
            <a:r>
              <a:rPr lang="en-US" sz="1100" dirty="0">
                <a:latin typeface="Bookman Old Style" pitchFamily="18" charset="0"/>
              </a:rPr>
              <a:t>http://www.census.gov/compendia/statab/cats/education.html</a:t>
            </a:r>
          </a:p>
        </p:txBody>
      </p:sp>
    </p:spTree>
    <p:extLst>
      <p:ext uri="{BB962C8B-B14F-4D97-AF65-F5344CB8AC3E}">
        <p14:creationId xmlns:p14="http://schemas.microsoft.com/office/powerpoint/2010/main" val="39223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2000, the Texas Higher Education Coordinating Board  began an initiative to close the gaps of educational attainment in Texas and between Texas and other states in the areas of: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Participation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Success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Excellence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Research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9681" y="333480"/>
            <a:ext cx="8229599" cy="973439"/>
            <a:chOff x="-47519" y="-2608800"/>
            <a:chExt cx="8229599" cy="973439"/>
          </a:xfrm>
          <a:scene3d>
            <a:camera prst="orthographicFront"/>
            <a:lightRig rig="flat" dir="t"/>
          </a:scene3d>
        </p:grpSpPr>
        <p:sp>
          <p:nvSpPr>
            <p:cNvPr id="4" name="Rounded Rectangle 3"/>
            <p:cNvSpPr/>
            <p:nvPr/>
          </p:nvSpPr>
          <p:spPr>
            <a:xfrm>
              <a:off x="-47519" y="-2608800"/>
              <a:ext cx="8229599" cy="97343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ounded Rectangle 4"/>
            <p:cNvSpPr/>
            <p:nvPr/>
          </p:nvSpPr>
          <p:spPr>
            <a:xfrm>
              <a:off x="47519" y="-2561280"/>
              <a:ext cx="8134561" cy="878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cap="none" dirty="0" smtClean="0">
                  <a:effectLst>
                    <a:outerShdw blurRad="38100" dist="38100" dir="2700000">
                      <a:srgbClr val="000000"/>
                    </a:outerShdw>
                  </a:effectLst>
                  <a:latin typeface="+mj-lt"/>
                </a:rPr>
                <a:t>Closing the Gaps by 2015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438400" y="6172200"/>
            <a:ext cx="4343400" cy="381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457890"/>
            <a:ext cx="6173244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latin typeface="Bookman Old Style" pitchFamily="18" charset="0"/>
              </a:rPr>
              <a:t>Retrieved </a:t>
            </a:r>
            <a:r>
              <a:rPr lang="en-US" sz="1000" dirty="0">
                <a:solidFill>
                  <a:schemeClr val="tx1"/>
                </a:solidFill>
                <a:latin typeface="Bookman Old Style" pitchFamily="18" charset="0"/>
              </a:rPr>
              <a:t>from: http://www.thecb.state.tx.us/index.cfm?objectid=858D2E7C-F5C8-97E9-0CDEB3037C1C2CA3</a:t>
            </a:r>
          </a:p>
        </p:txBody>
      </p:sp>
    </p:spTree>
    <p:extLst>
      <p:ext uri="{BB962C8B-B14F-4D97-AF65-F5344CB8AC3E}">
        <p14:creationId xmlns:p14="http://schemas.microsoft.com/office/powerpoint/2010/main" val="25810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TAR Presentation 0719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AVATAR Presentation 07192012</Template>
  <TotalTime>2928</TotalTime>
  <Words>2087</Words>
  <Application>Microsoft Office PowerPoint</Application>
  <PresentationFormat>On-screen Show (4:3)</PresentationFormat>
  <Paragraphs>351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AVATAR Presentation 07192012</vt:lpstr>
      <vt:lpstr>PowerPoint Presentation</vt:lpstr>
      <vt:lpstr>What is AVATAR?     Academic Vertical Alignment Training And Renewal  </vt:lpstr>
      <vt:lpstr>PowerPoint Presentation</vt:lpstr>
      <vt:lpstr>PowerPoint Presentation</vt:lpstr>
      <vt:lpstr>The AVATAR Project Outcomes</vt:lpstr>
      <vt:lpstr>PowerPoint Presentation</vt:lpstr>
      <vt:lpstr>PowerPoint Presentation</vt:lpstr>
      <vt:lpstr>PowerPoint Presentation</vt:lpstr>
      <vt:lpstr>PowerPoint Presentation</vt:lpstr>
      <vt:lpstr>Closing the Gaps Progress</vt:lpstr>
      <vt:lpstr>PowerPoint Presentation</vt:lpstr>
      <vt:lpstr>PowerPoint Presentation</vt:lpstr>
      <vt:lpstr>Add THCEB Figure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Texas P-16 Pipeline</vt:lpstr>
      <vt:lpstr>AVATAR Partners &amp; Team Members Roles</vt:lpstr>
      <vt:lpstr> Partnership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AVATAR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Discussion</vt:lpstr>
      <vt:lpstr>House Bill 5</vt:lpstr>
      <vt:lpstr>PowerPoint Presentation</vt:lpstr>
      <vt:lpstr>Texas Success Initiative Overview</vt:lpstr>
      <vt:lpstr>College and Career Readiness Standards (CCRS)</vt:lpstr>
      <vt:lpstr>Next Steps</vt:lpstr>
      <vt:lpstr>Session Reflection</vt:lpstr>
      <vt:lpstr>  </vt:lpstr>
    </vt:vector>
  </TitlesOfParts>
  <Company>University of North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One</dc:title>
  <dc:creator>Quinn, Kerry</dc:creator>
  <cp:lastModifiedBy>Mougey, Amy</cp:lastModifiedBy>
  <cp:revision>164</cp:revision>
  <cp:lastPrinted>2014-02-12T17:13:41Z</cp:lastPrinted>
  <dcterms:created xsi:type="dcterms:W3CDTF">2012-08-21T16:02:43Z</dcterms:created>
  <dcterms:modified xsi:type="dcterms:W3CDTF">2014-02-12T17:55:15Z</dcterms:modified>
</cp:coreProperties>
</file>